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7" r:id="rId4"/>
    <p:sldId id="273" r:id="rId5"/>
    <p:sldId id="288" r:id="rId6"/>
    <p:sldId id="274" r:id="rId7"/>
    <p:sldId id="275" r:id="rId8"/>
    <p:sldId id="277" r:id="rId9"/>
    <p:sldId id="285" r:id="rId10"/>
    <p:sldId id="279" r:id="rId11"/>
    <p:sldId id="280" r:id="rId12"/>
    <p:sldId id="281" r:id="rId13"/>
    <p:sldId id="282" r:id="rId14"/>
    <p:sldId id="283" r:id="rId15"/>
    <p:sldId id="278" r:id="rId16"/>
    <p:sldId id="286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7/25/2018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7/25/2018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4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05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72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307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875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67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/>
            <a:fld id="{77542409-6A04-4DC6-AC3A-D3758287A8F2}" type="slidenum">
              <a:rPr lang="en-US">
                <a:solidFill>
                  <a:srgbClr val="595959"/>
                </a:solidFill>
                <a:latin typeface="Euphemia"/>
              </a:rPr>
              <a:pPr defTabSz="931774"/>
              <a:t>16</a:t>
            </a:fld>
            <a:endParaRPr lang="en-US">
              <a:solidFill>
                <a:srgbClr val="595959"/>
              </a:solidFill>
              <a:latin typeface="Euphemia"/>
            </a:endParaRPr>
          </a:p>
        </p:txBody>
      </p:sp>
    </p:spTree>
    <p:extLst>
      <p:ext uri="{BB962C8B-B14F-4D97-AF65-F5344CB8AC3E}">
        <p14:creationId xmlns:p14="http://schemas.microsoft.com/office/powerpoint/2010/main" val="642897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6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5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85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93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62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30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94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C3674-B1AD-43EE-B69A-CA8AE9122E63}" type="datetime1">
              <a:rPr lang="en-US" smtClean="0"/>
              <a:t>7/25/2018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E6EA9-2071-442E-8774-0C192BE76898}" type="datetime1">
              <a:rPr lang="en-US" smtClean="0"/>
              <a:t>7/25/2018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63394-2C5C-4B48-AEDC-64D316A09297}" type="datetime1">
              <a:rPr lang="en-US" smtClean="0"/>
              <a:t>7/25/2018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84DA-F276-4690-987B-02D826C175F8}" type="datetime1">
              <a:rPr lang="en-US" smtClean="0"/>
              <a:t>7/25/2018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941AD-C1F1-4281-9D44-9618B993A311}" type="datetime1">
              <a:rPr lang="en-US" smtClean="0"/>
              <a:t>7/25/2018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D93A-932E-4877-A5C2-D1F1B9BC637E}" type="datetime1">
              <a:rPr lang="en-US" smtClean="0"/>
              <a:t>7/25/2018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3581-08D4-488A-9B3C-44FECA122017}" type="datetime1">
              <a:rPr lang="en-US" smtClean="0"/>
              <a:t>7/25/2018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7A3B4-F391-4F57-8D41-D1AA46395AE7}" type="datetime1">
              <a:rPr lang="en-US" smtClean="0"/>
              <a:t>7/25/2018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DC45-E01A-4783-8A78-B52A933BAC11}" type="datetime1">
              <a:rPr lang="en-US" smtClean="0"/>
              <a:t>7/25/2018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98F12-9B0F-4DFA-9FDC-698603379B26}" type="datetime1">
              <a:rPr lang="en-US" smtClean="0"/>
              <a:t>7/25/2018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62BD-E5D4-46BB-8076-22C1978991BD}" type="datetime1">
              <a:rPr lang="en-US" smtClean="0"/>
              <a:t>7/25/2018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B5FDC6E-6EA9-4DA5-9095-E6CC288383DD}" type="datetime1">
              <a:rPr lang="en-US" smtClean="0"/>
              <a:t>7/25/2018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8245042" cy="2563091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Negotiating and Winning under the Students First Act and Other Applicable Laws  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156" y="3108804"/>
            <a:ext cx="7009418" cy="83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Thomas M. Loper, Esq.</a:t>
            </a:r>
          </a:p>
          <a:p>
            <a:r>
              <a:rPr lang="en-US" dirty="0" smtClean="0"/>
              <a:t>Labarron Mack, AEA Manager for </a:t>
            </a:r>
            <a:r>
              <a:rPr lang="en-US" dirty="0" err="1" smtClean="0"/>
              <a:t>UniServ</a:t>
            </a:r>
            <a:r>
              <a:rPr lang="en-US" dirty="0" smtClean="0"/>
              <a:t> Organizing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Notice of Recommendation of Adverse Action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Suspension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Transfer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Termination</a:t>
            </a:r>
          </a:p>
          <a:p>
            <a:pPr marL="777240" lvl="1" indent="-457200"/>
            <a:endParaRPr lang="en-US" sz="2600" dirty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SETTLE</a:t>
            </a:r>
            <a:r>
              <a:rPr lang="en-US" sz="2600" dirty="0">
                <a:solidFill>
                  <a:schemeClr val="tx2"/>
                </a:solidFill>
              </a:rPr>
              <a:t>???</a:t>
            </a:r>
            <a:endParaRPr lang="en-US" sz="26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2. UD and AEA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Fill out PR&amp;R form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File Notice of Contest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UDs submit to AEA for review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AEA assigns attorney if necessary</a:t>
            </a:r>
          </a:p>
          <a:p>
            <a:pPr marL="777240" lvl="1" indent="-457200"/>
            <a:endParaRPr lang="en-US" sz="2600" dirty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SETTLE???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3. PR&amp;R and Attorney Assignment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Review PR&amp;R form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Separate Revocation Action?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Make sure you have a Notice of Contest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File another one if you want to be sure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Contact your client and system or college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Interview client and talk to UDs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File Notice of Appearance</a:t>
            </a:r>
          </a:p>
          <a:p>
            <a:pPr marL="320040" lvl="1" indent="0">
              <a:buNone/>
            </a:pPr>
            <a:endParaRPr lang="en-US" sz="2600" dirty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SETTLE???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4. Discovery 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ARCP?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Document requests and subpoenas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Interviews with witnesses</a:t>
            </a:r>
          </a:p>
          <a:p>
            <a:pPr marL="1097280" lvl="2" indent="-457200"/>
            <a:r>
              <a:rPr lang="en-US" sz="2200" dirty="0" smtClean="0">
                <a:solidFill>
                  <a:schemeClr val="tx2"/>
                </a:solidFill>
              </a:rPr>
              <a:t>Other employees</a:t>
            </a:r>
          </a:p>
          <a:p>
            <a:pPr marL="1097280" lvl="2" indent="-457200"/>
            <a:r>
              <a:rPr lang="en-US" sz="2200" dirty="0" smtClean="0">
                <a:solidFill>
                  <a:schemeClr val="tx2"/>
                </a:solidFill>
              </a:rPr>
              <a:t>Students</a:t>
            </a:r>
          </a:p>
          <a:p>
            <a:pPr marL="1097280" lvl="2" indent="-457200"/>
            <a:r>
              <a:rPr lang="en-US" sz="2200" dirty="0" smtClean="0">
                <a:solidFill>
                  <a:schemeClr val="tx2"/>
                </a:solidFill>
              </a:rPr>
              <a:t>Parents</a:t>
            </a:r>
          </a:p>
          <a:p>
            <a:pPr marL="1097280" lvl="2" indent="-457200"/>
            <a:r>
              <a:rPr lang="en-US" sz="2200" dirty="0" smtClean="0">
                <a:solidFill>
                  <a:schemeClr val="tx2"/>
                </a:solidFill>
              </a:rPr>
              <a:t>Community members, others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Depositions</a:t>
            </a:r>
          </a:p>
          <a:p>
            <a:pPr marL="320040" lvl="1" indent="0">
              <a:buNone/>
            </a:pPr>
            <a:endParaRPr lang="en-US" sz="2600" dirty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SETTLE???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5</a:t>
            </a:r>
            <a:r>
              <a:rPr lang="en-US" sz="2800" dirty="0" smtClean="0">
                <a:solidFill>
                  <a:schemeClr val="tx2"/>
                </a:solidFill>
              </a:rPr>
              <a:t>. Hearing 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Closed or Open (Private or Public)?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Rules of Evidence?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Witnesses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Friendly witnesses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Subpoenas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Exhibits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Documents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Audio and Video</a:t>
            </a:r>
            <a:endParaRPr lang="en-US" sz="2600" dirty="0" smtClean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endParaRPr lang="en-US" sz="2600" dirty="0">
              <a:solidFill>
                <a:schemeClr val="tx2"/>
              </a:solidFill>
            </a:endParaRPr>
          </a:p>
          <a:p>
            <a:pPr marL="320040" lvl="1" indent="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SETTLE???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</a:t>
            </a:r>
            <a:r>
              <a:rPr lang="fr-FR" sz="4400" dirty="0" err="1" smtClean="0">
                <a:solidFill>
                  <a:schemeClr val="tx2"/>
                </a:solidFill>
              </a:rPr>
              <a:t>Appeal</a:t>
            </a:r>
            <a:r>
              <a:rPr lang="fr-FR" sz="4400" dirty="0" smtClean="0">
                <a:solidFill>
                  <a:schemeClr val="tx2"/>
                </a:solidFill>
              </a:rPr>
              <a:t> (</a:t>
            </a:r>
            <a:r>
              <a:rPr lang="fr-FR" sz="4400" dirty="0" err="1" smtClean="0">
                <a:solidFill>
                  <a:schemeClr val="tx2"/>
                </a:solidFill>
              </a:rPr>
              <a:t>Review</a:t>
            </a:r>
            <a:r>
              <a:rPr lang="fr-FR" sz="4400" dirty="0" smtClean="0">
                <a:solidFill>
                  <a:schemeClr val="tx2"/>
                </a:solidFill>
              </a:rPr>
              <a:t>)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§ 16-24C-12: If denied a Hearing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ALJ from Office of the Attorney General</a:t>
            </a:r>
          </a:p>
          <a:p>
            <a:pPr marL="1097280" lvl="2" indent="-457200"/>
            <a:r>
              <a:rPr lang="en-US" sz="2400" dirty="0" smtClean="0">
                <a:solidFill>
                  <a:schemeClr val="tx2"/>
                </a:solidFill>
              </a:rPr>
              <a:t>Order a Hearing or Sustain Adverse Action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§ 16-24C-6(e): If </a:t>
            </a:r>
            <a:r>
              <a:rPr lang="en-US" sz="2800" u="sng" dirty="0" smtClean="0">
                <a:solidFill>
                  <a:schemeClr val="tx2"/>
                </a:solidFill>
              </a:rPr>
              <a:t>terminated</a:t>
            </a:r>
            <a:r>
              <a:rPr lang="en-US" sz="2800" dirty="0" smtClean="0">
                <a:solidFill>
                  <a:schemeClr val="tx2"/>
                </a:solidFill>
              </a:rPr>
              <a:t> after hearing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Hearing officer (panel of five retired state judge)</a:t>
            </a:r>
          </a:p>
          <a:p>
            <a:pPr marL="777240" lvl="1" indent="-457200"/>
            <a:r>
              <a:rPr lang="en-US" sz="2600" dirty="0" smtClean="0">
                <a:solidFill>
                  <a:schemeClr val="tx2"/>
                </a:solidFill>
              </a:rPr>
              <a:t>Decision of Hearing Officer can be appealed </a:t>
            </a:r>
          </a:p>
          <a:p>
            <a:pPr marL="801688" lvl="1" indent="-48260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to Ala. Ct. of Civ. App.</a:t>
            </a:r>
          </a:p>
          <a:p>
            <a:pPr marL="0" indent="0">
              <a:buNone/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	SETTLE???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</a:t>
            </a:r>
            <a:r>
              <a:rPr lang="fr-FR" sz="4400" dirty="0" err="1" smtClean="0">
                <a:solidFill>
                  <a:schemeClr val="tx2"/>
                </a:solidFill>
              </a:rPr>
              <a:t>Negotiate</a:t>
            </a:r>
            <a:r>
              <a:rPr lang="fr-FR" sz="4400" dirty="0" smtClean="0">
                <a:solidFill>
                  <a:schemeClr val="tx2"/>
                </a:solidFill>
              </a:rPr>
              <a:t>!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Pick up your Phone (cell phone to friendlies)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Send regular Emails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Use your UDs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Get to know Board Members, Superintendent, </a:t>
            </a:r>
          </a:p>
          <a:p>
            <a:pPr marL="457200" indent="-45720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HR Director, HR Staff</a:t>
            </a:r>
          </a:p>
          <a:p>
            <a:pPr marL="457200" indent="-45720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5.	</a:t>
            </a:r>
            <a:r>
              <a:rPr lang="en-US" sz="2600" b="1" u="sng" dirty="0" smtClean="0">
                <a:solidFill>
                  <a:schemeClr val="tx2"/>
                </a:solidFill>
              </a:rPr>
              <a:t>Always keep open lines of communication!!!</a:t>
            </a:r>
          </a:p>
          <a:p>
            <a:pPr marL="457200" indent="-457200">
              <a:buNone/>
            </a:pP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3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</a:t>
            </a:r>
            <a:r>
              <a:rPr lang="fr-FR" sz="4400" dirty="0" err="1" smtClean="0">
                <a:solidFill>
                  <a:schemeClr val="tx2"/>
                </a:solidFill>
              </a:rPr>
              <a:t>What</a:t>
            </a:r>
            <a:r>
              <a:rPr lang="fr-FR" sz="4400" dirty="0" smtClean="0">
                <a:solidFill>
                  <a:schemeClr val="tx2"/>
                </a:solidFill>
              </a:rPr>
              <a:t> </a:t>
            </a:r>
            <a:r>
              <a:rPr lang="fr-FR" sz="4400" dirty="0" err="1" smtClean="0">
                <a:solidFill>
                  <a:schemeClr val="tx2"/>
                </a:solidFill>
              </a:rPr>
              <a:t>is</a:t>
            </a:r>
            <a:r>
              <a:rPr lang="fr-FR" sz="4400" dirty="0" smtClean="0">
                <a:solidFill>
                  <a:schemeClr val="tx2"/>
                </a:solidFill>
              </a:rPr>
              <a:t> </a:t>
            </a:r>
            <a:r>
              <a:rPr lang="fr-FR" sz="4400" dirty="0" err="1" smtClean="0">
                <a:solidFill>
                  <a:schemeClr val="tx2"/>
                </a:solidFill>
              </a:rPr>
              <a:t>it</a:t>
            </a:r>
            <a:r>
              <a:rPr lang="fr-FR" sz="4400" dirty="0" smtClean="0">
                <a:solidFill>
                  <a:schemeClr val="tx2"/>
                </a:solidFill>
              </a:rPr>
              <a:t>?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Students First Act of 2011	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Code of Alabama § 16-24C-1, et seq.</a:t>
            </a:r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Mechanism for “due process” for </a:t>
            </a:r>
            <a:r>
              <a:rPr lang="en-US" sz="2800" i="1" dirty="0" smtClean="0">
                <a:solidFill>
                  <a:schemeClr val="tx2"/>
                </a:solidFill>
              </a:rPr>
              <a:t>most </a:t>
            </a:r>
            <a:r>
              <a:rPr lang="en-US" sz="2800" dirty="0" smtClean="0">
                <a:solidFill>
                  <a:schemeClr val="tx2"/>
                </a:solidFill>
              </a:rPr>
              <a:t>public school employees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Superintendents, CSFOs, Principals, Presidents, VPs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Charter schools</a:t>
            </a:r>
          </a:p>
          <a:p>
            <a:pPr lvl="1"/>
            <a:endParaRPr lang="en-US" sz="2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Other</a:t>
            </a:r>
            <a:r>
              <a:rPr lang="fr-FR" sz="4400" dirty="0" smtClean="0">
                <a:solidFill>
                  <a:schemeClr val="tx2"/>
                </a:solidFill>
              </a:rPr>
              <a:t> Applicable </a:t>
            </a:r>
            <a:r>
              <a:rPr lang="fr-FR" sz="4400" dirty="0" err="1" smtClean="0">
                <a:solidFill>
                  <a:schemeClr val="tx2"/>
                </a:solidFill>
              </a:rPr>
              <a:t>Laws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Teacher Accountability Act 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Principals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Expedited Evidentiary Hearing before Circuit Court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Make sure Principal was evaluated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ADA, Title VII, ADEA, Rehabilitation Act, other federal laws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State and federal retaliation laws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Title 25, Title 36 (SEPA)</a:t>
            </a:r>
            <a:r>
              <a:rPr lang="en-US" sz="2800" dirty="0" smtClean="0">
                <a:solidFill>
                  <a:schemeClr val="tx2"/>
                </a:solidFill>
              </a:rPr>
              <a:t>	</a:t>
            </a:r>
          </a:p>
          <a:p>
            <a:pPr lvl="1"/>
            <a:endParaRPr lang="en-US" sz="2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6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	:</a:t>
            </a:r>
            <a:r>
              <a:rPr lang="fr-FR" sz="4400" dirty="0" err="1" smtClean="0">
                <a:solidFill>
                  <a:schemeClr val="tx2"/>
                </a:solidFill>
              </a:rPr>
              <a:t>Terminology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287357" cy="39693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Employee: Certified vs. Classified</a:t>
            </a:r>
          </a:p>
          <a:p>
            <a:r>
              <a:rPr lang="en-US" sz="2800" dirty="0">
                <a:solidFill>
                  <a:schemeClr val="tx2"/>
                </a:solidFill>
              </a:rPr>
              <a:t>Employee: Probationary vs</a:t>
            </a:r>
            <a:r>
              <a:rPr lang="en-US" sz="2800" dirty="0" smtClean="0">
                <a:solidFill>
                  <a:schemeClr val="tx2"/>
                </a:solidFill>
              </a:rPr>
              <a:t>. Nonprobationary/Tenured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8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Employee</a:t>
            </a:r>
            <a:r>
              <a:rPr lang="en-US" sz="2800" dirty="0">
                <a:solidFill>
                  <a:schemeClr val="tx2"/>
                </a:solidFill>
              </a:rPr>
              <a:t>: </a:t>
            </a:r>
            <a:r>
              <a:rPr lang="en-US" sz="2800" dirty="0" smtClean="0">
                <a:solidFill>
                  <a:schemeClr val="tx2"/>
                </a:solidFill>
              </a:rPr>
              <a:t>Probationary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§ 16-24C-5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Written recommendation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On or before June 15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Can’t be personal or political</a:t>
            </a:r>
            <a:r>
              <a:rPr lang="en-US" sz="2800" dirty="0" smtClean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8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Employee</a:t>
            </a:r>
            <a:r>
              <a:rPr lang="en-US" sz="2800" dirty="0">
                <a:solidFill>
                  <a:schemeClr val="tx2"/>
                </a:solidFill>
              </a:rPr>
              <a:t>: </a:t>
            </a:r>
            <a:r>
              <a:rPr lang="en-US" sz="2800" dirty="0" smtClean="0">
                <a:solidFill>
                  <a:schemeClr val="tx2"/>
                </a:solidFill>
              </a:rPr>
              <a:t>Nonprobationary/Tenured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§ 16-24C-4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3 years plus 1 day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Protects your job, but not your job title</a:t>
            </a:r>
          </a:p>
          <a:p>
            <a:pPr marL="685800" lvl="2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Adverse Action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Nonprobationary/Tenured</a:t>
            </a:r>
          </a:p>
          <a:p>
            <a:pPr lvl="1"/>
            <a:r>
              <a:rPr lang="en-US" sz="2600" dirty="0" err="1" smtClean="0">
                <a:solidFill>
                  <a:schemeClr val="tx2"/>
                </a:solidFill>
              </a:rPr>
              <a:t>Adminstrative</a:t>
            </a:r>
            <a:r>
              <a:rPr lang="en-US" sz="2600" dirty="0" smtClean="0">
                <a:solidFill>
                  <a:schemeClr val="tx2"/>
                </a:solidFill>
              </a:rPr>
              <a:t> Leave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Suspension: § 16-24C-6(</a:t>
            </a:r>
            <a:r>
              <a:rPr lang="en-US" sz="2600" dirty="0" err="1" smtClean="0">
                <a:solidFill>
                  <a:schemeClr val="tx2"/>
                </a:solidFill>
              </a:rPr>
              <a:t>i</a:t>
            </a:r>
            <a:r>
              <a:rPr lang="en-US" sz="2600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“no more than 20 work days”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Termination: § 16-24C-6</a:t>
            </a:r>
          </a:p>
          <a:p>
            <a:pPr lvl="1"/>
            <a:r>
              <a:rPr lang="en-US" sz="2600" dirty="0" smtClean="0">
                <a:solidFill>
                  <a:schemeClr val="tx2"/>
                </a:solidFill>
              </a:rPr>
              <a:t>Transfer: </a:t>
            </a:r>
            <a:r>
              <a:rPr lang="en-US" sz="2600" dirty="0">
                <a:solidFill>
                  <a:schemeClr val="tx2"/>
                </a:solidFill>
              </a:rPr>
              <a:t>§ </a:t>
            </a:r>
            <a:r>
              <a:rPr lang="en-US" sz="2600" dirty="0" smtClean="0">
                <a:solidFill>
                  <a:schemeClr val="tx2"/>
                </a:solidFill>
              </a:rPr>
              <a:t>16-24C-7</a:t>
            </a:r>
          </a:p>
          <a:p>
            <a:pPr marL="685800" lvl="2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Normal </a:t>
            </a:r>
            <a:r>
              <a:rPr lang="fr-FR" sz="4400" dirty="0" err="1" smtClean="0">
                <a:solidFill>
                  <a:schemeClr val="tx2"/>
                </a:solidFill>
              </a:rPr>
              <a:t>Process</a:t>
            </a:r>
            <a:r>
              <a:rPr lang="fr-FR" sz="4400" dirty="0" smtClean="0">
                <a:solidFill>
                  <a:schemeClr val="tx2"/>
                </a:solidFill>
              </a:rPr>
              <a:t>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Notice of Recommendation of Adverse Action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UD and AEA</a:t>
            </a:r>
            <a:endParaRPr lang="en-US" sz="2600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PR&amp;R and Attorney Assignment</a:t>
            </a:r>
          </a:p>
          <a:p>
            <a:pPr marL="514350" indent="-514350">
              <a:buAutoNum type="arabicPeriod" startAt="4"/>
            </a:pPr>
            <a:r>
              <a:rPr lang="en-US" sz="2800" dirty="0" smtClean="0">
                <a:solidFill>
                  <a:schemeClr val="tx2"/>
                </a:solidFill>
              </a:rPr>
              <a:t>Discovery</a:t>
            </a:r>
            <a:endParaRPr lang="en-US" sz="2800" dirty="0">
              <a:solidFill>
                <a:schemeClr val="tx2"/>
              </a:solidFill>
            </a:endParaRPr>
          </a:p>
          <a:p>
            <a:pPr marL="514350" indent="-514350">
              <a:buAutoNum type="arabicPeriod" startAt="4"/>
            </a:pPr>
            <a:r>
              <a:rPr lang="en-US" sz="2800" dirty="0" smtClean="0">
                <a:solidFill>
                  <a:schemeClr val="tx2"/>
                </a:solidFill>
              </a:rPr>
              <a:t>Hearing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err="1" smtClean="0">
                <a:solidFill>
                  <a:schemeClr val="tx2"/>
                </a:solidFill>
              </a:rPr>
              <a:t>Students</a:t>
            </a:r>
            <a:r>
              <a:rPr lang="fr-FR" sz="4400" dirty="0" smtClean="0">
                <a:solidFill>
                  <a:schemeClr val="tx2"/>
                </a:solidFill>
              </a:rPr>
              <a:t> First </a:t>
            </a:r>
            <a:r>
              <a:rPr lang="fr-FR" sz="4400" dirty="0" err="1" smtClean="0">
                <a:solidFill>
                  <a:schemeClr val="tx2"/>
                </a:solidFill>
              </a:rPr>
              <a:t>Act</a:t>
            </a:r>
            <a:r>
              <a:rPr lang="fr-FR" sz="4400" dirty="0" smtClean="0">
                <a:solidFill>
                  <a:schemeClr val="tx2"/>
                </a:solidFill>
              </a:rPr>
              <a:t>: </a:t>
            </a:r>
            <a:r>
              <a:rPr lang="fr-FR" sz="4400" dirty="0" err="1" smtClean="0">
                <a:solidFill>
                  <a:schemeClr val="tx2"/>
                </a:solidFill>
              </a:rPr>
              <a:t>Negotiate</a:t>
            </a:r>
            <a:r>
              <a:rPr lang="fr-FR" sz="4400" dirty="0" smtClean="0">
                <a:solidFill>
                  <a:schemeClr val="tx2"/>
                </a:solidFill>
              </a:rPr>
              <a:t>!	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315" y="1745672"/>
            <a:ext cx="9153497" cy="3969327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 smtClean="0">
                <a:solidFill>
                  <a:schemeClr val="tx2"/>
                </a:solidFill>
              </a:rPr>
              <a:t>Pick up your Phone (cell phone to friendlies)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Send regular Emails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Use your UDs</a:t>
            </a:r>
          </a:p>
          <a:p>
            <a:pPr marL="457200" indent="-457200">
              <a:buAutoNum type="arabicPeriod"/>
            </a:pPr>
            <a:r>
              <a:rPr lang="en-US" sz="2600" dirty="0" smtClean="0">
                <a:solidFill>
                  <a:schemeClr val="tx2"/>
                </a:solidFill>
              </a:rPr>
              <a:t>Get to know Board Members, Superintendent, </a:t>
            </a:r>
          </a:p>
          <a:p>
            <a:pPr marL="457200" indent="-45720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	HR Director, HR Staff</a:t>
            </a:r>
          </a:p>
          <a:p>
            <a:pPr marL="457200" indent="-457200">
              <a:buNone/>
            </a:pPr>
            <a:r>
              <a:rPr lang="en-US" sz="2600" dirty="0" smtClean="0">
                <a:solidFill>
                  <a:schemeClr val="tx2"/>
                </a:solidFill>
              </a:rPr>
              <a:t>5.	</a:t>
            </a:r>
            <a:r>
              <a:rPr lang="en-US" sz="2600" b="1" u="sng" dirty="0" smtClean="0">
                <a:solidFill>
                  <a:schemeClr val="tx2"/>
                </a:solidFill>
              </a:rPr>
              <a:t>Always keep open lines of communication!!!</a:t>
            </a:r>
          </a:p>
          <a:p>
            <a:pPr marL="457200" indent="-457200">
              <a:buNone/>
            </a:pPr>
            <a:endParaRPr lang="en-US" sz="2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3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283</TotalTime>
  <Words>491</Words>
  <Application>Microsoft Office PowerPoint</Application>
  <PresentationFormat>Widescreen</PresentationFormat>
  <Paragraphs>151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Euphemia</vt:lpstr>
      <vt:lpstr>Wingdings</vt:lpstr>
      <vt:lpstr>Children Playing 16x9</vt:lpstr>
      <vt:lpstr>Negotiating and Winning under the Students First Act and Other Applicable Laws  </vt:lpstr>
      <vt:lpstr>Students First Act: What is it? </vt:lpstr>
      <vt:lpstr>Other Applicable Laws </vt:lpstr>
      <vt:lpstr>Students First Act :Terminology</vt:lpstr>
      <vt:lpstr>Students First Act </vt:lpstr>
      <vt:lpstr>Students First Act </vt:lpstr>
      <vt:lpstr>Students First Act: Adverse Action </vt:lpstr>
      <vt:lpstr>Students First Act: Normal Process </vt:lpstr>
      <vt:lpstr>Students First Act: Negotiate! </vt:lpstr>
      <vt:lpstr>Students First Act: Normal Process </vt:lpstr>
      <vt:lpstr>Students First Act: Normal Process </vt:lpstr>
      <vt:lpstr>Students First Act: Normal Process </vt:lpstr>
      <vt:lpstr>Students First Act: Normal Process </vt:lpstr>
      <vt:lpstr>Students First Act: Normal Process </vt:lpstr>
      <vt:lpstr>Students First Act: Appeal (Review)</vt:lpstr>
      <vt:lpstr>Students First Act: Negotiate!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Negotiating and Winning under the Students First Act and Other Applicable Laws</dc:title>
  <dc:creator>Tom Loper</dc:creator>
  <cp:lastModifiedBy>Tom Loper</cp:lastModifiedBy>
  <cp:revision>15</cp:revision>
  <cp:lastPrinted>2018-07-25T20:47:36Z</cp:lastPrinted>
  <dcterms:created xsi:type="dcterms:W3CDTF">2018-07-25T16:08:12Z</dcterms:created>
  <dcterms:modified xsi:type="dcterms:W3CDTF">2018-07-25T20:51:13Z</dcterms:modified>
</cp:coreProperties>
</file>