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0" r:id="rId5"/>
    <p:sldId id="294" r:id="rId6"/>
    <p:sldId id="258" r:id="rId7"/>
    <p:sldId id="298" r:id="rId8"/>
    <p:sldId id="295" r:id="rId9"/>
    <p:sldId id="296" r:id="rId10"/>
    <p:sldId id="297" r:id="rId11"/>
    <p:sldId id="262" r:id="rId12"/>
    <p:sldId id="263" r:id="rId13"/>
    <p:sldId id="264" r:id="rId14"/>
    <p:sldId id="265" r:id="rId15"/>
    <p:sldId id="293" r:id="rId16"/>
    <p:sldId id="266" r:id="rId17"/>
    <p:sldId id="267" r:id="rId18"/>
    <p:sldId id="268" r:id="rId19"/>
    <p:sldId id="269" r:id="rId20"/>
    <p:sldId id="270" r:id="rId21"/>
    <p:sldId id="271" r:id="rId22"/>
    <p:sldId id="272" r:id="rId23"/>
    <p:sldId id="275" r:id="rId24"/>
    <p:sldId id="274" r:id="rId25"/>
    <p:sldId id="280" r:id="rId26"/>
    <p:sldId id="299" r:id="rId27"/>
    <p:sldId id="276" r:id="rId28"/>
    <p:sldId id="277" r:id="rId29"/>
    <p:sldId id="292"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52"/>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52"/>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52"/>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52"/>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52"/>
        <a:ea typeface="ＭＳ Ｐゴシック" charset="-128"/>
        <a:cs typeface="ＭＳ Ｐゴシック" charset="-128"/>
      </a:defRPr>
    </a:lvl5pPr>
    <a:lvl6pPr marL="2286000" algn="l" defTabSz="457200" rtl="0" eaLnBrk="1" latinLnBrk="0" hangingPunct="1">
      <a:defRPr kern="1200">
        <a:solidFill>
          <a:schemeClr val="tx1"/>
        </a:solidFill>
        <a:latin typeface="Arial" charset="-52"/>
        <a:ea typeface="ＭＳ Ｐゴシック" charset="-128"/>
        <a:cs typeface="ＭＳ Ｐゴシック" charset="-128"/>
      </a:defRPr>
    </a:lvl6pPr>
    <a:lvl7pPr marL="2743200" algn="l" defTabSz="457200" rtl="0" eaLnBrk="1" latinLnBrk="0" hangingPunct="1">
      <a:defRPr kern="1200">
        <a:solidFill>
          <a:schemeClr val="tx1"/>
        </a:solidFill>
        <a:latin typeface="Arial" charset="-52"/>
        <a:ea typeface="ＭＳ Ｐゴシック" charset="-128"/>
        <a:cs typeface="ＭＳ Ｐゴシック" charset="-128"/>
      </a:defRPr>
    </a:lvl7pPr>
    <a:lvl8pPr marL="3200400" algn="l" defTabSz="457200" rtl="0" eaLnBrk="1" latinLnBrk="0" hangingPunct="1">
      <a:defRPr kern="1200">
        <a:solidFill>
          <a:schemeClr val="tx1"/>
        </a:solidFill>
        <a:latin typeface="Arial" charset="-52"/>
        <a:ea typeface="ＭＳ Ｐゴシック" charset="-128"/>
        <a:cs typeface="ＭＳ Ｐゴシック" charset="-128"/>
      </a:defRPr>
    </a:lvl8pPr>
    <a:lvl9pPr marL="3657600" algn="l" defTabSz="457200" rtl="0" eaLnBrk="1" latinLnBrk="0" hangingPunct="1">
      <a:defRPr kern="1200">
        <a:solidFill>
          <a:schemeClr val="tx1"/>
        </a:solidFill>
        <a:latin typeface="Arial" charset="-52"/>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p:normalViewPr>
  <p:slideViewPr>
    <p:cSldViewPr snapToObjects="1">
      <p:cViewPr varScale="1">
        <p:scale>
          <a:sx n="88" d="100"/>
          <a:sy n="88" d="100"/>
        </p:scale>
        <p:origin x="110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F5FA87-C919-9542-9325-A52161028B32}"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5FB39D-F6B0-DF47-B5AC-023BBB6021E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5660C5-287D-9141-B59D-B00B3E93EDB4}"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2239AF-97C9-EE49-83C8-0DE2F05C11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C5A33B-854B-D24A-872D-15E0AF243FF3}"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2C291D-0D1F-154E-B85A-D2E3B122A4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1748EC-469F-D246-BFAC-F124C76DFC06}"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550669-6C26-E74D-A119-4D3237904E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0201F7-F279-7E47-8815-AD1BC3CF9272}" type="datetime1">
              <a:rPr lang="en-US"/>
              <a:pPr>
                <a:defRPr/>
              </a:pPr>
              <a:t>7/18/2018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7A27ED-C49C-EA48-968E-6D1C552CDE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5F28AB-4E3A-5740-A75A-713DB1AEC5CD}" type="datetime1">
              <a:rPr lang="en-US"/>
              <a:pPr>
                <a:defRPr/>
              </a:pPr>
              <a:t>7/18/2018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96383-94C1-5A4D-80E5-2B78602B13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5C51E8-4A26-0D4F-863F-1D89A5167DB8}" type="datetime1">
              <a:rPr lang="en-US"/>
              <a:pPr>
                <a:defRPr/>
              </a:pPr>
              <a:t>7/18/2018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0AA6E6-8EBD-9D49-B452-C472892E37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5C38A0-631A-6D41-B44E-7C0300F972D6}" type="datetime1">
              <a:rPr lang="en-US"/>
              <a:pPr>
                <a:defRPr/>
              </a:pPr>
              <a:t>7/18/2018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92E547-DCEB-6741-A34F-C1D70FF2DE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64C304-4B17-3F4D-8616-B80351DDDFA8}" type="datetime1">
              <a:rPr lang="en-US"/>
              <a:pPr>
                <a:defRPr/>
              </a:pPr>
              <a:t>7/18/2018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601647-65B8-0547-A4E1-806ED348DA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95D432-8A56-6F45-BA76-D8A97AA2B608}" type="datetime1">
              <a:rPr lang="en-US"/>
              <a:pPr>
                <a:defRPr/>
              </a:pPr>
              <a:t>7/18/2018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F3D114-FDC5-2347-9F26-F34850BFF8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558666-20EB-9C4A-9414-97ECAD8CB2DA}" type="datetime1">
              <a:rPr lang="en-US"/>
              <a:pPr>
                <a:defRPr/>
              </a:pPr>
              <a:t>7/18/2018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7285C7-9CA3-D24B-ACD8-9E03443EAA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D373F6FE-B076-484A-8E7E-3AC26DB66F45}" type="datetime1">
              <a:rPr lang="en-US"/>
              <a:pPr>
                <a:defRPr/>
              </a:pPr>
              <a:t>7/18/2018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DEFDC8A7-11BE-2748-A10E-39E648C649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52"/>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52"/>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52"/>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52"/>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52"/>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457200" y="1905000"/>
            <a:ext cx="8001000" cy="2971800"/>
          </a:xfrm>
          <a:prstGeom prst="rect">
            <a:avLst/>
          </a:prstGeom>
          <a:noFill/>
          <a:ln w="9525">
            <a:noFill/>
            <a:miter lim="800000"/>
            <a:headEnd/>
            <a:tailEnd/>
          </a:ln>
        </p:spPr>
        <p:txBody>
          <a:bodyPr>
            <a:prstTxWarp prst="textNoShape">
              <a:avLst/>
            </a:prstTxWarp>
          </a:bodyPr>
          <a:lstStyle/>
          <a:p>
            <a:pPr algn="r" defTabSz="914400">
              <a:defRPr/>
            </a:pPr>
            <a:r>
              <a:rPr lang="en-US" sz="2400" dirty="0" smtClean="0">
                <a:solidFill>
                  <a:schemeClr val="bg1"/>
                </a:solidFill>
              </a:rPr>
              <a:t>Alabama State Department of Education </a:t>
            </a:r>
          </a:p>
          <a:p>
            <a:pPr algn="r" defTabSz="914400">
              <a:defRPr/>
            </a:pPr>
            <a:r>
              <a:rPr lang="en-US" sz="2400" dirty="0" smtClean="0">
                <a:solidFill>
                  <a:schemeClr val="bg1"/>
                </a:solidFill>
              </a:rPr>
              <a:t>Certificate Issues &amp; Procedures</a:t>
            </a:r>
            <a:endParaRPr kumimoji="1" lang="en-US" sz="2400" kern="0" dirty="0">
              <a:solidFill>
                <a:schemeClr val="bg1"/>
              </a:solidFill>
              <a:latin typeface="Helvetica"/>
              <a:ea typeface="ＭＳ Ｐゴシック"/>
              <a:cs typeface="Helvetica"/>
            </a:endParaRPr>
          </a:p>
          <a:p>
            <a:pPr algn="r" defTabSz="914400">
              <a:defRPr/>
            </a:pPr>
            <a:endParaRPr kumimoji="1" lang="en-US" sz="2400" kern="0" dirty="0">
              <a:solidFill>
                <a:schemeClr val="bg1"/>
              </a:solidFill>
              <a:latin typeface="Helvetica"/>
              <a:ea typeface="ＭＳ Ｐゴシック"/>
              <a:cs typeface="Helvetica"/>
            </a:endParaRPr>
          </a:p>
          <a:p>
            <a:pPr algn="r" defTabSz="914400">
              <a:defRPr/>
            </a:pPr>
            <a:r>
              <a:rPr kumimoji="1" lang="en-US" sz="2400" kern="0" dirty="0" smtClean="0">
                <a:solidFill>
                  <a:schemeClr val="bg1"/>
                </a:solidFill>
                <a:latin typeface="Helvetica"/>
                <a:ea typeface="ＭＳ Ｐゴシック"/>
                <a:cs typeface="Helvetica"/>
              </a:rPr>
              <a:t>Presented by Susan Crowther, </a:t>
            </a:r>
            <a:r>
              <a:rPr kumimoji="1" lang="en-US" sz="2400" kern="0" dirty="0" smtClean="0">
                <a:solidFill>
                  <a:schemeClr val="bg1"/>
                </a:solidFill>
                <a:latin typeface="Helvetica"/>
                <a:ea typeface="ＭＳ Ｐゴシック"/>
                <a:cs typeface="Helvetica"/>
              </a:rPr>
              <a:t>Esq.</a:t>
            </a:r>
            <a:endParaRPr kumimoji="1" lang="en-US" sz="2400" kern="0" dirty="0" smtClean="0">
              <a:solidFill>
                <a:schemeClr val="bg1"/>
              </a:solidFill>
              <a:latin typeface="Helvetica"/>
              <a:ea typeface="ＭＳ Ｐゴシック"/>
              <a:cs typeface="Helvetica"/>
            </a:endParaRPr>
          </a:p>
          <a:p>
            <a:pPr algn="r" defTabSz="914400">
              <a:defRPr/>
            </a:pPr>
            <a:r>
              <a:rPr kumimoji="1" lang="en-US" sz="2400" kern="0" dirty="0" smtClean="0">
                <a:solidFill>
                  <a:schemeClr val="bg1"/>
                </a:solidFill>
                <a:latin typeface="Helvetica"/>
                <a:ea typeface="ＭＳ Ｐゴシック"/>
                <a:cs typeface="Helvetica"/>
              </a:rPr>
              <a:t>Associate General Counsel, </a:t>
            </a:r>
            <a:r>
              <a:rPr kumimoji="1" lang="en-US" sz="2400" kern="0" smtClean="0">
                <a:solidFill>
                  <a:schemeClr val="bg1"/>
                </a:solidFill>
                <a:latin typeface="Helvetica"/>
                <a:ea typeface="ＭＳ Ｐゴシック"/>
                <a:cs typeface="Helvetica"/>
              </a:rPr>
              <a:t>Alabama </a:t>
            </a:r>
            <a:r>
              <a:rPr kumimoji="1" lang="en-US" sz="2400" kern="0" smtClean="0">
                <a:solidFill>
                  <a:schemeClr val="bg1"/>
                </a:solidFill>
                <a:latin typeface="Helvetica"/>
                <a:ea typeface="ＭＳ Ｐゴシック"/>
                <a:cs typeface="Helvetica"/>
              </a:rPr>
              <a:t>Dept. </a:t>
            </a:r>
            <a:r>
              <a:rPr kumimoji="1" lang="en-US" sz="2400" kern="0" dirty="0" smtClean="0">
                <a:solidFill>
                  <a:schemeClr val="bg1"/>
                </a:solidFill>
                <a:latin typeface="Helvetica"/>
                <a:ea typeface="ＭＳ Ｐゴシック"/>
                <a:cs typeface="Helvetica"/>
              </a:rPr>
              <a:t>of Education</a:t>
            </a:r>
            <a:endParaRPr kumimoji="1" lang="en-US" sz="2400" kern="0" dirty="0">
              <a:solidFill>
                <a:schemeClr val="bg1"/>
              </a:solidFill>
              <a:latin typeface="Helvetica"/>
              <a:ea typeface="ＭＳ Ｐゴシック"/>
              <a:cs typeface="Helvetic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191000"/>
            <a:ext cx="1899603" cy="18383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Fincher Law - History</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Former Representative Fincher (Washington County) proposed a bill that would automatically revoke teaching certificates when the holder was convicted of certain offenses; some of which fall under the Community Notification Act preventing the individual from being employed by a school.</a:t>
            </a:r>
            <a:endParaRPr lang="en-US" dirty="0">
              <a:solidFill>
                <a:schemeClr val="bg1"/>
              </a:solidFill>
            </a:endParaRPr>
          </a:p>
        </p:txBody>
      </p:sp>
    </p:spTree>
    <p:extLst>
      <p:ext uri="{BB962C8B-B14F-4D97-AF65-F5344CB8AC3E}">
        <p14:creationId xmlns:p14="http://schemas.microsoft.com/office/powerpoint/2010/main" val="219809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Inspiration for this law</a:t>
            </a:r>
            <a:endParaRPr lang="en-US" dirty="0">
              <a:solidFill>
                <a:schemeClr val="bg1"/>
              </a:solidFill>
            </a:endParaRPr>
          </a:p>
        </p:txBody>
      </p:sp>
      <p:sp>
        <p:nvSpPr>
          <p:cNvPr id="3" name="Content Placeholder 2"/>
          <p:cNvSpPr>
            <a:spLocks noGrp="1"/>
          </p:cNvSpPr>
          <p:nvPr>
            <p:ph idx="1"/>
          </p:nvPr>
        </p:nvSpPr>
        <p:spPr>
          <a:xfrm>
            <a:off x="457200" y="1475641"/>
            <a:ext cx="8229600" cy="4525963"/>
          </a:xfrm>
        </p:spPr>
        <p:txBody>
          <a:bodyPr/>
          <a:lstStyle/>
          <a:p>
            <a:pPr>
              <a:buFont typeface="Arial" panose="020B0604020202020204" pitchFamily="34" charset="0"/>
              <a:buChar char="•"/>
            </a:pPr>
            <a:r>
              <a:rPr lang="en-US" dirty="0" smtClean="0">
                <a:solidFill>
                  <a:schemeClr val="bg1"/>
                </a:solidFill>
              </a:rPr>
              <a:t>Charlene Schmitz was a teacher in Washington County </a:t>
            </a:r>
          </a:p>
          <a:p>
            <a:pPr>
              <a:buFont typeface="Arial" panose="020B0604020202020204" pitchFamily="34" charset="0"/>
              <a:buChar char="•"/>
            </a:pPr>
            <a:r>
              <a:rPr lang="en-US" dirty="0" smtClean="0">
                <a:solidFill>
                  <a:schemeClr val="bg1"/>
                </a:solidFill>
              </a:rPr>
              <a:t>She solicited her daughter’s boyfriend, a student of Mrs. Schmitz’s, for sex using a computer and the cell phone she bought him</a:t>
            </a:r>
          </a:p>
          <a:p>
            <a:pPr>
              <a:buFont typeface="Arial" panose="020B0604020202020204" pitchFamily="34" charset="0"/>
              <a:buChar char="•"/>
            </a:pPr>
            <a:r>
              <a:rPr lang="en-US" dirty="0" smtClean="0">
                <a:solidFill>
                  <a:schemeClr val="bg1"/>
                </a:solidFill>
              </a:rPr>
              <a:t>She collected over $140,000 in salary while her case was pending</a:t>
            </a:r>
          </a:p>
          <a:p>
            <a:pPr>
              <a:buFont typeface="Arial" panose="020B0604020202020204" pitchFamily="34" charset="0"/>
              <a:buChar char="•"/>
            </a:pPr>
            <a:r>
              <a:rPr lang="en-US" dirty="0" smtClean="0">
                <a:solidFill>
                  <a:schemeClr val="bg1"/>
                </a:solidFill>
              </a:rPr>
              <a:t>She is serving a ten year sentence in federal prison</a:t>
            </a:r>
            <a:endParaRPr lang="en-US" dirty="0">
              <a:solidFill>
                <a:schemeClr val="bg1"/>
              </a:solidFill>
            </a:endParaRPr>
          </a:p>
        </p:txBody>
      </p:sp>
    </p:spTree>
    <p:extLst>
      <p:ext uri="{BB962C8B-B14F-4D97-AF65-F5344CB8AC3E}">
        <p14:creationId xmlns:p14="http://schemas.microsoft.com/office/powerpoint/2010/main" val="122511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Schmitz Case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Because Schmitz was convicted of a crime that would not allow her to be employed by a school, it made sense to have a law that would immediately revoke the holder’s certificate and terminate the holder’s employment</a:t>
            </a:r>
          </a:p>
          <a:p>
            <a:r>
              <a:rPr lang="en-US" dirty="0" smtClean="0">
                <a:solidFill>
                  <a:schemeClr val="bg1"/>
                </a:solidFill>
              </a:rPr>
              <a:t>This law does that</a:t>
            </a:r>
            <a:endParaRPr lang="en-US" dirty="0">
              <a:solidFill>
                <a:schemeClr val="bg1"/>
              </a:solidFill>
            </a:endParaRPr>
          </a:p>
        </p:txBody>
      </p:sp>
    </p:spTree>
    <p:extLst>
      <p:ext uri="{BB962C8B-B14F-4D97-AF65-F5344CB8AC3E}">
        <p14:creationId xmlns:p14="http://schemas.microsoft.com/office/powerpoint/2010/main" val="276107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Crimes included in </a:t>
            </a:r>
            <a:r>
              <a:rPr lang="en-US" dirty="0" smtClean="0">
                <a:solidFill>
                  <a:schemeClr val="bg1"/>
                </a:solidFill>
              </a:rPr>
              <a:t>Act 2010-264</a:t>
            </a:r>
            <a:endParaRPr lang="en-US" dirty="0">
              <a:solidFill>
                <a:schemeClr val="bg1"/>
              </a:solidFill>
            </a:endParaRPr>
          </a:p>
        </p:txBody>
      </p:sp>
      <p:sp>
        <p:nvSpPr>
          <p:cNvPr id="3" name="Content Placeholder 2"/>
          <p:cNvSpPr>
            <a:spLocks noGrp="1"/>
          </p:cNvSpPr>
          <p:nvPr>
            <p:ph idx="1"/>
          </p:nvPr>
        </p:nvSpPr>
        <p:spPr/>
        <p:txBody>
          <a:bodyPr/>
          <a:lstStyle/>
          <a:p>
            <a:r>
              <a:rPr lang="en-US" sz="2800" dirty="0" smtClean="0">
                <a:solidFill>
                  <a:schemeClr val="bg1"/>
                </a:solidFill>
              </a:rPr>
              <a:t>Class A Felonies (including rape, murder, kidnapping, or robbery)</a:t>
            </a:r>
          </a:p>
          <a:p>
            <a:r>
              <a:rPr lang="en-US" sz="2800" dirty="0" smtClean="0">
                <a:solidFill>
                  <a:schemeClr val="bg1"/>
                </a:solidFill>
              </a:rPr>
              <a:t>Murder</a:t>
            </a:r>
          </a:p>
          <a:p>
            <a:r>
              <a:rPr lang="en-US" sz="2800" dirty="0" smtClean="0">
                <a:solidFill>
                  <a:schemeClr val="bg1"/>
                </a:solidFill>
              </a:rPr>
              <a:t>Rape</a:t>
            </a:r>
          </a:p>
          <a:p>
            <a:r>
              <a:rPr lang="en-US" sz="2800" dirty="0" smtClean="0">
                <a:solidFill>
                  <a:schemeClr val="bg1"/>
                </a:solidFill>
              </a:rPr>
              <a:t>Sodomy</a:t>
            </a:r>
          </a:p>
          <a:p>
            <a:r>
              <a:rPr lang="en-US" sz="2800" dirty="0" smtClean="0">
                <a:solidFill>
                  <a:schemeClr val="bg1"/>
                </a:solidFill>
              </a:rPr>
              <a:t>Sexual Torture</a:t>
            </a:r>
          </a:p>
          <a:p>
            <a:r>
              <a:rPr lang="en-US" sz="2800" dirty="0" smtClean="0">
                <a:solidFill>
                  <a:schemeClr val="bg1"/>
                </a:solidFill>
              </a:rPr>
              <a:t>Sexual Abuse</a:t>
            </a:r>
          </a:p>
          <a:p>
            <a:r>
              <a:rPr lang="en-US" sz="2800" dirty="0" smtClean="0">
                <a:solidFill>
                  <a:schemeClr val="bg1"/>
                </a:solidFill>
              </a:rPr>
              <a:t>Enticing a Child to Enter a Vehicle, etc. for Immoral Purposes</a:t>
            </a:r>
            <a:endParaRPr lang="en-US" sz="2800" dirty="0">
              <a:solidFill>
                <a:schemeClr val="bg1"/>
              </a:solidFill>
            </a:endParaRPr>
          </a:p>
        </p:txBody>
      </p:sp>
    </p:spTree>
    <p:extLst>
      <p:ext uri="{BB962C8B-B14F-4D97-AF65-F5344CB8AC3E}">
        <p14:creationId xmlns:p14="http://schemas.microsoft.com/office/powerpoint/2010/main" val="217540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Additional Crimes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Promoting Prostitution</a:t>
            </a:r>
          </a:p>
          <a:p>
            <a:r>
              <a:rPr lang="en-US" dirty="0" smtClean="0">
                <a:solidFill>
                  <a:schemeClr val="bg1"/>
                </a:solidFill>
              </a:rPr>
              <a:t>Violation of the Child Pornography Act</a:t>
            </a:r>
          </a:p>
          <a:p>
            <a:r>
              <a:rPr lang="en-US" dirty="0" smtClean="0">
                <a:solidFill>
                  <a:schemeClr val="bg1"/>
                </a:solidFill>
              </a:rPr>
              <a:t>Kidnapping a minor</a:t>
            </a:r>
          </a:p>
          <a:p>
            <a:r>
              <a:rPr lang="en-US" dirty="0" smtClean="0">
                <a:solidFill>
                  <a:schemeClr val="bg1"/>
                </a:solidFill>
              </a:rPr>
              <a:t>Incest</a:t>
            </a:r>
          </a:p>
          <a:p>
            <a:r>
              <a:rPr lang="en-US" dirty="0" smtClean="0">
                <a:solidFill>
                  <a:schemeClr val="bg1"/>
                </a:solidFill>
              </a:rPr>
              <a:t>Transmitting Obscene Material</a:t>
            </a:r>
          </a:p>
          <a:p>
            <a:r>
              <a:rPr lang="en-US" dirty="0" smtClean="0">
                <a:solidFill>
                  <a:schemeClr val="bg1"/>
                </a:solidFill>
              </a:rPr>
              <a:t>Facilitating Solicitation of Unlawful Sexual Conduct with a Child</a:t>
            </a:r>
          </a:p>
          <a:p>
            <a:r>
              <a:rPr lang="en-US" dirty="0" smtClean="0">
                <a:solidFill>
                  <a:schemeClr val="bg1"/>
                </a:solidFill>
              </a:rPr>
              <a:t>Electronic Solicitation of a Child</a:t>
            </a:r>
            <a:endParaRPr lang="en-US" dirty="0">
              <a:solidFill>
                <a:schemeClr val="bg1"/>
              </a:solidFill>
            </a:endParaRPr>
          </a:p>
        </p:txBody>
      </p:sp>
    </p:spTree>
    <p:extLst>
      <p:ext uri="{BB962C8B-B14F-4D97-AF65-F5344CB8AC3E}">
        <p14:creationId xmlns:p14="http://schemas.microsoft.com/office/powerpoint/2010/main" val="97859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Additionally…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Any crime committed in any jurisdiction which if committed in this state under the law existing at the time would constitute an offense listed previously</a:t>
            </a:r>
          </a:p>
          <a:p>
            <a:r>
              <a:rPr lang="en-US" dirty="0" smtClean="0">
                <a:solidFill>
                  <a:schemeClr val="bg1"/>
                </a:solidFill>
              </a:rPr>
              <a:t>Any sex offense involving a child under the age of 12 or any offense involving child pornography</a:t>
            </a:r>
          </a:p>
          <a:p>
            <a:r>
              <a:rPr lang="en-US" dirty="0" smtClean="0">
                <a:solidFill>
                  <a:schemeClr val="bg1"/>
                </a:solidFill>
              </a:rPr>
              <a:t>Any crime committed in any jurisdiction with the same elements as those previously listed</a:t>
            </a:r>
            <a:endParaRPr lang="en-US" dirty="0">
              <a:solidFill>
                <a:schemeClr val="bg1"/>
              </a:solidFill>
            </a:endParaRPr>
          </a:p>
        </p:txBody>
      </p:sp>
    </p:spTree>
    <p:extLst>
      <p:ext uri="{BB962C8B-B14F-4D97-AF65-F5344CB8AC3E}">
        <p14:creationId xmlns:p14="http://schemas.microsoft.com/office/powerpoint/2010/main" val="178154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And finally…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Any </a:t>
            </a:r>
            <a:r>
              <a:rPr lang="en-US" dirty="0">
                <a:solidFill>
                  <a:schemeClr val="bg1"/>
                </a:solidFill>
              </a:rPr>
              <a:t>crime not listed in this subsection involving endangerment to the health, safety, or welfare of a child that may be created on or after the effective date of the act adding this subdivision </a:t>
            </a:r>
            <a:endParaRPr lang="en-US" dirty="0" smtClean="0">
              <a:solidFill>
                <a:schemeClr val="bg1"/>
              </a:solidFill>
            </a:endParaRPr>
          </a:p>
          <a:p>
            <a:r>
              <a:rPr lang="en-US" dirty="0" smtClean="0">
                <a:solidFill>
                  <a:schemeClr val="bg1"/>
                </a:solidFill>
              </a:rPr>
              <a:t>i.e</a:t>
            </a:r>
            <a:r>
              <a:rPr lang="en-US" dirty="0">
                <a:solidFill>
                  <a:schemeClr val="bg1"/>
                </a:solidFill>
              </a:rPr>
              <a:t>., the “Newton law</a:t>
            </a:r>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4283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2" y="762000"/>
            <a:ext cx="8318310" cy="1828800"/>
          </a:xfrm>
        </p:spPr>
        <p:txBody>
          <a:bodyPr/>
          <a:lstStyle/>
          <a:p>
            <a:r>
              <a:rPr lang="en-US" dirty="0" smtClean="0">
                <a:solidFill>
                  <a:schemeClr val="bg1"/>
                </a:solidFill>
              </a:rPr>
              <a:t>Act 2010-497</a:t>
            </a:r>
            <a:r>
              <a:rPr lang="en-US" dirty="0" smtClean="0">
                <a:solidFill>
                  <a:schemeClr val="bg1"/>
                </a:solidFill>
              </a:rPr>
              <a:t/>
            </a:r>
            <a:br>
              <a:rPr lang="en-US" dirty="0" smtClean="0">
                <a:solidFill>
                  <a:schemeClr val="bg1"/>
                </a:solidFill>
              </a:rPr>
            </a:br>
            <a:r>
              <a:rPr lang="en-US" dirty="0" smtClean="0">
                <a:solidFill>
                  <a:schemeClr val="bg1"/>
                </a:solidFill>
              </a:rPr>
              <a:t>(Sexual Offenses Involving a Student)</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429000"/>
            <a:ext cx="3828197" cy="2213177"/>
          </a:xfrm>
          <a:prstGeom prst="rect">
            <a:avLst/>
          </a:prstGeom>
        </p:spPr>
      </p:pic>
    </p:spTree>
    <p:extLst>
      <p:ext uri="{BB962C8B-B14F-4D97-AF65-F5344CB8AC3E}">
        <p14:creationId xmlns:p14="http://schemas.microsoft.com/office/powerpoint/2010/main" val="1717431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Act 2010-497</a:t>
            </a:r>
            <a:endParaRPr lang="en-US" dirty="0">
              <a:solidFill>
                <a:schemeClr val="bg1"/>
              </a:solidFill>
            </a:endParaRPr>
          </a:p>
        </p:txBody>
      </p:sp>
      <p:sp>
        <p:nvSpPr>
          <p:cNvPr id="3" name="Content Placeholder 2"/>
          <p:cNvSpPr>
            <a:spLocks noGrp="1"/>
          </p:cNvSpPr>
          <p:nvPr>
            <p:ph idx="1"/>
          </p:nvPr>
        </p:nvSpPr>
        <p:spPr/>
        <p:txBody>
          <a:bodyPr/>
          <a:lstStyle/>
          <a:p>
            <a:r>
              <a:rPr lang="en-US" sz="2800" dirty="0" smtClean="0">
                <a:solidFill>
                  <a:schemeClr val="bg1"/>
                </a:solidFill>
              </a:rPr>
              <a:t>The law was sponsored by the late Senator Demetrius Newton. </a:t>
            </a:r>
          </a:p>
          <a:p>
            <a:r>
              <a:rPr lang="en-US" sz="2800" dirty="0" smtClean="0">
                <a:solidFill>
                  <a:schemeClr val="bg1"/>
                </a:solidFill>
              </a:rPr>
              <a:t>It criminalizes school employees having sex with students under the age of 19</a:t>
            </a:r>
          </a:p>
          <a:p>
            <a:r>
              <a:rPr lang="en-US" sz="2800" dirty="0" smtClean="0">
                <a:solidFill>
                  <a:schemeClr val="bg1"/>
                </a:solidFill>
              </a:rPr>
              <a:t>Previously it was only illegal to have sex with students under the age of consent (note that consent is not a defense under this law)</a:t>
            </a:r>
          </a:p>
          <a:p>
            <a:r>
              <a:rPr lang="en-US" sz="2800" dirty="0" smtClean="0">
                <a:solidFill>
                  <a:schemeClr val="bg1"/>
                </a:solidFill>
              </a:rPr>
              <a:t>While the Department prosecuted cases involving this misconduct, the victim was sometimes unwilling to cooperate</a:t>
            </a:r>
          </a:p>
        </p:txBody>
      </p:sp>
    </p:spTree>
    <p:extLst>
      <p:ext uri="{BB962C8B-B14F-4D97-AF65-F5344CB8AC3E}">
        <p14:creationId xmlns:p14="http://schemas.microsoft.com/office/powerpoint/2010/main" val="287138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Act 2010-497</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Part 1 - Sexual acts or deviant sexual intercourse with a student under the age of 19 is a Class B Felony</a:t>
            </a:r>
          </a:p>
          <a:p>
            <a:r>
              <a:rPr lang="en-US" dirty="0" smtClean="0">
                <a:solidFill>
                  <a:schemeClr val="bg1"/>
                </a:solidFill>
              </a:rPr>
              <a:t>Part 2 - Sexual contact – including touching intimate areas for sexual gratification – or soliciting or harassing the student to perform a sex act is a Class A Misdemeanor</a:t>
            </a:r>
            <a:endParaRPr lang="en-US" dirty="0">
              <a:solidFill>
                <a:schemeClr val="bg1"/>
              </a:solidFill>
            </a:endParaRPr>
          </a:p>
        </p:txBody>
      </p:sp>
    </p:spTree>
    <p:extLst>
      <p:ext uri="{BB962C8B-B14F-4D97-AF65-F5344CB8AC3E}">
        <p14:creationId xmlns:p14="http://schemas.microsoft.com/office/powerpoint/2010/main" val="38429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Authority to Take Action</a:t>
            </a:r>
            <a:endParaRPr lang="en-US" dirty="0">
              <a:solidFill>
                <a:schemeClr val="bg1"/>
              </a:solidFill>
            </a:endParaRPr>
          </a:p>
        </p:txBody>
      </p:sp>
      <p:sp>
        <p:nvSpPr>
          <p:cNvPr id="3" name="Content Placeholder 2"/>
          <p:cNvSpPr>
            <a:spLocks noGrp="1"/>
          </p:cNvSpPr>
          <p:nvPr>
            <p:ph idx="1"/>
          </p:nvPr>
        </p:nvSpPr>
        <p:spPr>
          <a:xfrm>
            <a:off x="457200" y="2209800"/>
            <a:ext cx="8229600" cy="3916363"/>
          </a:xfrm>
        </p:spPr>
        <p:txBody>
          <a:bodyPr/>
          <a:lstStyle/>
          <a:p>
            <a:r>
              <a:rPr lang="en-US" dirty="0" smtClean="0">
                <a:solidFill>
                  <a:schemeClr val="bg1"/>
                </a:solidFill>
              </a:rPr>
              <a:t>Ala. Code § 16-23-5 (1975)</a:t>
            </a:r>
          </a:p>
          <a:p>
            <a:r>
              <a:rPr lang="en-US" dirty="0" smtClean="0">
                <a:solidFill>
                  <a:schemeClr val="bg1"/>
                </a:solidFill>
              </a:rPr>
              <a:t>Ala. Code §§ 16-22A-1, et. </a:t>
            </a:r>
            <a:r>
              <a:rPr lang="en-US" dirty="0" err="1" smtClean="0">
                <a:solidFill>
                  <a:schemeClr val="bg1"/>
                </a:solidFill>
              </a:rPr>
              <a:t>seq</a:t>
            </a:r>
            <a:r>
              <a:rPr lang="en-US" dirty="0" smtClean="0">
                <a:solidFill>
                  <a:schemeClr val="bg1"/>
                </a:solidFill>
              </a:rPr>
              <a:t> (Child Protection Act of 1999, as amended in 2002)</a:t>
            </a:r>
          </a:p>
          <a:p>
            <a:r>
              <a:rPr lang="en-US" dirty="0" smtClean="0">
                <a:solidFill>
                  <a:schemeClr val="bg1"/>
                </a:solidFill>
              </a:rPr>
              <a:t>Alford v. Ingram, </a:t>
            </a:r>
            <a:r>
              <a:rPr lang="sv-SE" dirty="0">
                <a:solidFill>
                  <a:schemeClr val="bg1"/>
                </a:solidFill>
              </a:rPr>
              <a:t>931 F. Supp. 768 (M.D. Ala. 1996</a:t>
            </a:r>
            <a:r>
              <a:rPr lang="sv-SE" dirty="0" smtClean="0">
                <a:solidFill>
                  <a:schemeClr val="bg1"/>
                </a:solidFill>
              </a:rPr>
              <a:t>)</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82452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these laws have helped</a:t>
            </a:r>
            <a:endParaRPr lang="en-US" dirty="0">
              <a:solidFill>
                <a:schemeClr val="bg1"/>
              </a:solidFill>
            </a:endParaRPr>
          </a:p>
        </p:txBody>
      </p:sp>
      <p:sp>
        <p:nvSpPr>
          <p:cNvPr id="3" name="Content Placeholder 2"/>
          <p:cNvSpPr>
            <a:spLocks noGrp="1"/>
          </p:cNvSpPr>
          <p:nvPr>
            <p:ph idx="1"/>
          </p:nvPr>
        </p:nvSpPr>
        <p:spPr>
          <a:xfrm>
            <a:off x="457200" y="2057400"/>
            <a:ext cx="8229600" cy="4068763"/>
          </a:xfrm>
        </p:spPr>
        <p:txBody>
          <a:bodyPr/>
          <a:lstStyle/>
          <a:p>
            <a:r>
              <a:rPr lang="en-US" dirty="0" smtClean="0">
                <a:solidFill>
                  <a:schemeClr val="bg1"/>
                </a:solidFill>
              </a:rPr>
              <a:t>A number of certificates have been automatically revoked as a result of </a:t>
            </a:r>
            <a:r>
              <a:rPr lang="en-US" dirty="0" smtClean="0">
                <a:solidFill>
                  <a:schemeClr val="bg1"/>
                </a:solidFill>
              </a:rPr>
              <a:t>2010-264. </a:t>
            </a:r>
            <a:endParaRPr lang="en-US" dirty="0">
              <a:solidFill>
                <a:schemeClr val="bg1"/>
              </a:solidFill>
            </a:endParaRPr>
          </a:p>
          <a:p>
            <a:r>
              <a:rPr lang="en-US" dirty="0" smtClean="0">
                <a:solidFill>
                  <a:schemeClr val="bg1"/>
                </a:solidFill>
              </a:rPr>
              <a:t>With </a:t>
            </a:r>
            <a:r>
              <a:rPr lang="en-US" dirty="0" smtClean="0">
                <a:solidFill>
                  <a:schemeClr val="bg1"/>
                </a:solidFill>
              </a:rPr>
              <a:t>Act 2010-497 </a:t>
            </a:r>
            <a:r>
              <a:rPr lang="en-US" dirty="0" smtClean="0">
                <a:solidFill>
                  <a:schemeClr val="bg1"/>
                </a:solidFill>
              </a:rPr>
              <a:t>in place, the Department has seen convictions resulting in automatic revocations </a:t>
            </a:r>
            <a:r>
              <a:rPr lang="en-US" dirty="0" smtClean="0">
                <a:solidFill>
                  <a:schemeClr val="bg1"/>
                </a:solidFill>
              </a:rPr>
              <a:t>but </a:t>
            </a:r>
            <a:r>
              <a:rPr lang="en-US" dirty="0" smtClean="0">
                <a:solidFill>
                  <a:schemeClr val="bg1"/>
                </a:solidFill>
              </a:rPr>
              <a:t>also when there is a plea deal, one of the terms is often that the individual must surrender his or her certificate</a:t>
            </a:r>
          </a:p>
          <a:p>
            <a:endParaRPr lang="en-US" dirty="0">
              <a:solidFill>
                <a:schemeClr val="bg1"/>
              </a:solidFill>
            </a:endParaRPr>
          </a:p>
        </p:txBody>
      </p:sp>
    </p:spTree>
    <p:extLst>
      <p:ext uri="{BB962C8B-B14F-4D97-AF65-F5344CB8AC3E}">
        <p14:creationId xmlns:p14="http://schemas.microsoft.com/office/powerpoint/2010/main" val="2966769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7772400" cy="1470025"/>
          </a:xfrm>
        </p:spPr>
        <p:txBody>
          <a:bodyPr/>
          <a:lstStyle/>
          <a:p>
            <a:r>
              <a:rPr lang="en-US" sz="4000" dirty="0">
                <a:solidFill>
                  <a:schemeClr val="bg1"/>
                </a:solidFill>
              </a:rPr>
              <a:t>Act No. </a:t>
            </a:r>
            <a:r>
              <a:rPr lang="en-US" sz="4000" dirty="0" smtClean="0">
                <a:solidFill>
                  <a:schemeClr val="bg1"/>
                </a:solidFill>
              </a:rPr>
              <a:t>2016-354 (Revisions to the School Employee Sex Act law)</a:t>
            </a:r>
            <a:r>
              <a:rPr lang="en-US" dirty="0">
                <a:solidFill>
                  <a:schemeClr val="bg1"/>
                </a:solidFill>
              </a:rPr>
              <a:t/>
            </a:r>
            <a:br>
              <a:rPr lang="en-US" dirty="0">
                <a:solidFill>
                  <a:schemeClr val="bg1"/>
                </a:solidFill>
              </a:rPr>
            </a:br>
            <a:endParaRPr lang="en-US" dirty="0">
              <a:solidFill>
                <a:schemeClr val="bg1"/>
              </a:solidFill>
            </a:endParaRPr>
          </a:p>
        </p:txBody>
      </p:sp>
      <p:pic>
        <p:nvPicPr>
          <p:cNvPr id="5" name="Content Placeholder 3" descr="C:\Documents and Settings\studor\Local Settings\Temporary Internet Files\Content.IE5\8QTYW8I5\MCj01495080000[1].wmf"/>
          <p:cNvPicPr>
            <a:picLocks noChangeAspect="1" noChangeArrowheads="1"/>
          </p:cNvPicPr>
          <p:nvPr/>
        </p:nvPicPr>
        <p:blipFill>
          <a:blip r:embed="rId2" cstate="print"/>
          <a:srcRect/>
          <a:stretch>
            <a:fillRect/>
          </a:stretch>
        </p:blipFill>
        <p:spPr bwMode="auto">
          <a:xfrm>
            <a:off x="3047676" y="3352800"/>
            <a:ext cx="3221525" cy="2219608"/>
          </a:xfrm>
          <a:prstGeom prst="rect">
            <a:avLst/>
          </a:prstGeom>
          <a:noFill/>
          <a:ln w="9525">
            <a:noFill/>
            <a:miter lim="800000"/>
            <a:headEnd/>
            <a:tailEnd/>
          </a:ln>
        </p:spPr>
      </p:pic>
    </p:spTree>
    <p:extLst>
      <p:ext uri="{BB962C8B-B14F-4D97-AF65-F5344CB8AC3E}">
        <p14:creationId xmlns:p14="http://schemas.microsoft.com/office/powerpoint/2010/main" val="1325957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Additions to Ala. Code § 13A-6-80</a:t>
            </a:r>
            <a:endParaRPr lang="en-US" dirty="0">
              <a:solidFill>
                <a:schemeClr val="bg1"/>
              </a:solidFill>
            </a:endParaRPr>
          </a:p>
        </p:txBody>
      </p:sp>
      <p:sp>
        <p:nvSpPr>
          <p:cNvPr id="3" name="Content Placeholder 2"/>
          <p:cNvSpPr>
            <a:spLocks noGrp="1"/>
          </p:cNvSpPr>
          <p:nvPr>
            <p:ph idx="1"/>
          </p:nvPr>
        </p:nvSpPr>
        <p:spPr/>
        <p:txBody>
          <a:bodyPr/>
          <a:lstStyle/>
          <a:p>
            <a:r>
              <a:rPr lang="en-US" sz="2800" dirty="0" smtClean="0">
                <a:solidFill>
                  <a:schemeClr val="bg1"/>
                </a:solidFill>
              </a:rPr>
              <a:t>In 2016, the Act was amended to add that it applied to adult volunteers in positions of authority over students</a:t>
            </a:r>
          </a:p>
          <a:p>
            <a:r>
              <a:rPr lang="en-US" sz="2800" dirty="0" smtClean="0">
                <a:solidFill>
                  <a:schemeClr val="bg1"/>
                </a:solidFill>
              </a:rPr>
              <a:t>It clarified that the law pertains to those who have contact with students in their official capacity as school employees</a:t>
            </a:r>
          </a:p>
          <a:p>
            <a:r>
              <a:rPr lang="en-US" sz="2800" dirty="0" smtClean="0">
                <a:solidFill>
                  <a:schemeClr val="bg1"/>
                </a:solidFill>
              </a:rPr>
              <a:t>Sexual contact (as defined in 13A-6-60(3)) was made a Class C Felony</a:t>
            </a:r>
          </a:p>
          <a:p>
            <a:r>
              <a:rPr lang="en-US" sz="2800" dirty="0" smtClean="0">
                <a:solidFill>
                  <a:schemeClr val="bg1"/>
                </a:solidFill>
              </a:rPr>
              <a:t>Solicitation was added as a Class A Misdemeanor</a:t>
            </a:r>
            <a:endParaRPr lang="en-US" sz="2800" dirty="0">
              <a:solidFill>
                <a:schemeClr val="bg1"/>
              </a:solidFill>
            </a:endParaRPr>
          </a:p>
        </p:txBody>
      </p:sp>
    </p:spTree>
    <p:extLst>
      <p:ext uri="{BB962C8B-B14F-4D97-AF65-F5344CB8AC3E}">
        <p14:creationId xmlns:p14="http://schemas.microsoft.com/office/powerpoint/2010/main" val="4203616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Requirement to Report</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952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Ala. Admin. </a:t>
            </a:r>
            <a:r>
              <a:rPr lang="en-US" dirty="0" smtClean="0">
                <a:solidFill>
                  <a:schemeClr val="bg1"/>
                </a:solidFill>
              </a:rPr>
              <a:t>r. 290-3-2-.04(2)</a:t>
            </a:r>
            <a:endParaRPr lang="en-US" dirty="0">
              <a:solidFill>
                <a:schemeClr val="bg1"/>
              </a:solidFill>
            </a:endParaRPr>
          </a:p>
        </p:txBody>
      </p:sp>
      <p:sp>
        <p:nvSpPr>
          <p:cNvPr id="3" name="Content Placeholder 2"/>
          <p:cNvSpPr>
            <a:spLocks noGrp="1"/>
          </p:cNvSpPr>
          <p:nvPr>
            <p:ph idx="1"/>
          </p:nvPr>
        </p:nvSpPr>
        <p:spPr/>
        <p:txBody>
          <a:bodyPr/>
          <a:lstStyle/>
          <a:p>
            <a:pPr fontAlgn="auto">
              <a:spcAft>
                <a:spcPts val="0"/>
              </a:spcAft>
              <a:buFont typeface="Arial" pitchFamily="34" charset="0"/>
              <a:buChar char="•"/>
              <a:defRPr/>
            </a:pPr>
            <a:r>
              <a:rPr lang="en-US" sz="2400" dirty="0">
                <a:solidFill>
                  <a:schemeClr val="bg1"/>
                </a:solidFill>
              </a:rPr>
              <a:t>“Each superintendent shall submit to the Alabama State Superintendent of Education </a:t>
            </a:r>
            <a:r>
              <a:rPr lang="en-US" sz="2400" u="sng" dirty="0">
                <a:solidFill>
                  <a:schemeClr val="bg1"/>
                </a:solidFill>
              </a:rPr>
              <a:t>within ten calendar days </a:t>
            </a:r>
            <a:r>
              <a:rPr lang="en-US" sz="2400" dirty="0">
                <a:solidFill>
                  <a:schemeClr val="bg1"/>
                </a:solidFill>
              </a:rPr>
              <a:t>of the decision, the name and social security number of each employee holding an Alabama certificate or license who is terminated, or </a:t>
            </a:r>
            <a:r>
              <a:rPr lang="en-US" sz="2400" dirty="0" err="1">
                <a:solidFill>
                  <a:schemeClr val="bg1"/>
                </a:solidFill>
              </a:rPr>
              <a:t>nonrenewed</a:t>
            </a:r>
            <a:r>
              <a:rPr lang="en-US" sz="2400" dirty="0">
                <a:solidFill>
                  <a:schemeClr val="bg1"/>
                </a:solidFill>
              </a:rPr>
              <a:t>, resigns, or is placed on administrative leave for cause, and shall indicate the reason for such action.  Superintendents shall provide personnel records and all investigative information  immediately upon request by the Alabama State Superintendent of Education. Superintendents shall not be required to report teachers who are </a:t>
            </a:r>
            <a:r>
              <a:rPr lang="en-US" sz="2400" dirty="0" err="1">
                <a:solidFill>
                  <a:schemeClr val="bg1"/>
                </a:solidFill>
              </a:rPr>
              <a:t>nonrenewed</a:t>
            </a:r>
            <a:r>
              <a:rPr lang="en-US" sz="2400" dirty="0">
                <a:solidFill>
                  <a:schemeClr val="bg1"/>
                </a:solidFill>
              </a:rPr>
              <a:t> without cause.  </a:t>
            </a:r>
            <a:r>
              <a:rPr lang="en-US" sz="2400" u="sng" dirty="0">
                <a:solidFill>
                  <a:schemeClr val="bg1"/>
                </a:solidFill>
              </a:rPr>
              <a:t>Failure to comply may result in disciplinary action against the employing superintendent.</a:t>
            </a:r>
            <a:r>
              <a:rPr lang="en-US" sz="2400" dirty="0">
                <a:solidFill>
                  <a:schemeClr val="bg1"/>
                </a:solidFill>
              </a:rPr>
              <a:t>”</a:t>
            </a:r>
          </a:p>
          <a:p>
            <a:pPr fontAlgn="auto">
              <a:spcAft>
                <a:spcPts val="0"/>
              </a:spcAft>
              <a:buFont typeface="Arial" pitchFamily="34" charset="0"/>
              <a:buNone/>
              <a:defRPr/>
            </a:pP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190468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Events that trigger the requirement to report</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rPr>
              <a:t>a person’s employment is terminated for cause</a:t>
            </a:r>
          </a:p>
          <a:p>
            <a:r>
              <a:rPr lang="en-US" dirty="0">
                <a:solidFill>
                  <a:schemeClr val="bg1"/>
                </a:solidFill>
              </a:rPr>
              <a:t>his contract is non-renewed for cause</a:t>
            </a:r>
          </a:p>
          <a:p>
            <a:r>
              <a:rPr lang="en-US" dirty="0">
                <a:solidFill>
                  <a:schemeClr val="bg1"/>
                </a:solidFill>
              </a:rPr>
              <a:t>he resigns “for cause” (under suspicious circumstances)</a:t>
            </a:r>
          </a:p>
          <a:p>
            <a:r>
              <a:rPr lang="en-US" dirty="0">
                <a:solidFill>
                  <a:schemeClr val="bg1"/>
                </a:solidFill>
              </a:rPr>
              <a:t>or is placed on administrative leave for cause</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5029200"/>
            <a:ext cx="951789" cy="1219200"/>
          </a:xfrm>
          <a:prstGeom prst="rect">
            <a:avLst/>
          </a:prstGeom>
        </p:spPr>
      </p:pic>
    </p:spTree>
    <p:extLst>
      <p:ext uri="{BB962C8B-B14F-4D97-AF65-F5344CB8AC3E}">
        <p14:creationId xmlns:p14="http://schemas.microsoft.com/office/powerpoint/2010/main" val="301227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Questions?</a:t>
            </a:r>
            <a:endParaRPr lang="en-US" dirty="0">
              <a:solidFill>
                <a:schemeClr val="bg1"/>
              </a:solidFill>
            </a:endParaRPr>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886200"/>
            <a:ext cx="1676545" cy="1676545"/>
          </a:xfrm>
          <a:prstGeom prst="rect">
            <a:avLst/>
          </a:prstGeom>
        </p:spPr>
      </p:pic>
    </p:spTree>
    <p:extLst>
      <p:ext uri="{BB962C8B-B14F-4D97-AF65-F5344CB8AC3E}">
        <p14:creationId xmlns:p14="http://schemas.microsoft.com/office/powerpoint/2010/main" val="261171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09600" y="685800"/>
            <a:ext cx="8458200" cy="1219200"/>
          </a:xfrm>
          <a:prstGeom prst="rect">
            <a:avLst/>
          </a:prstGeom>
          <a:noFill/>
          <a:ln w="9525">
            <a:noFill/>
            <a:miter lim="800000"/>
            <a:headEnd/>
            <a:tailEnd/>
          </a:ln>
        </p:spPr>
        <p:txBody>
          <a:bodyPr>
            <a:prstTxWarp prst="textNoShape">
              <a:avLst/>
            </a:prstTxWarp>
          </a:bodyPr>
          <a:lstStyle/>
          <a:p>
            <a:pPr algn="ctr" defTabSz="914400">
              <a:defRPr/>
            </a:pPr>
            <a:r>
              <a:rPr kumimoji="1" lang="en-US" sz="4400" kern="0" dirty="0" smtClean="0">
                <a:solidFill>
                  <a:schemeClr val="bg1"/>
                </a:solidFill>
                <a:latin typeface="+mj-lt"/>
                <a:ea typeface="ＭＳ Ｐゴシック"/>
                <a:cs typeface="Helvetica"/>
              </a:rPr>
              <a:t>Legal Authority to Revoke</a:t>
            </a:r>
            <a:endParaRPr kumimoji="1" lang="en-US" sz="4400" kern="0" dirty="0">
              <a:solidFill>
                <a:schemeClr val="bg1"/>
              </a:solidFill>
              <a:latin typeface="+mj-lt"/>
              <a:ea typeface="ＭＳ Ｐゴシック"/>
              <a:cs typeface="Helvetica"/>
            </a:endParaRPr>
          </a:p>
        </p:txBody>
      </p:sp>
      <p:sp>
        <p:nvSpPr>
          <p:cNvPr id="9" name="TextBox 8"/>
          <p:cNvSpPr txBox="1"/>
          <p:nvPr/>
        </p:nvSpPr>
        <p:spPr>
          <a:xfrm>
            <a:off x="609600" y="1981200"/>
            <a:ext cx="7696200" cy="2800767"/>
          </a:xfrm>
          <a:prstGeom prst="rect">
            <a:avLst/>
          </a:prstGeom>
          <a:noFill/>
        </p:spPr>
        <p:txBody>
          <a:bodyPr>
            <a:spAutoFit/>
          </a:bodyPr>
          <a:lstStyle/>
          <a:p>
            <a:pPr algn="ctr" defTabSz="914400">
              <a:defRPr/>
            </a:pPr>
            <a:r>
              <a:rPr kumimoji="1" lang="en-US" sz="3600" kern="0" dirty="0" smtClean="0">
                <a:solidFill>
                  <a:schemeClr val="bg1"/>
                </a:solidFill>
                <a:latin typeface="+mn-lt"/>
                <a:ea typeface="ＭＳ Ｐゴシック"/>
                <a:cs typeface="Helvetica"/>
              </a:rPr>
              <a:t>Alabama Code § 16-23-5</a:t>
            </a:r>
            <a:endParaRPr kumimoji="1" lang="en-US" sz="2800" kern="0" dirty="0">
              <a:solidFill>
                <a:schemeClr val="bg1"/>
              </a:solidFill>
              <a:latin typeface="+mn-lt"/>
              <a:ea typeface="ＭＳ Ｐゴシック"/>
              <a:cs typeface="Helvetica"/>
            </a:endParaRPr>
          </a:p>
          <a:p>
            <a:pPr algn="just" defTabSz="914400">
              <a:defRPr/>
            </a:pPr>
            <a:r>
              <a:rPr kumimoji="1" lang="en-US" sz="2800" kern="0" dirty="0" smtClean="0">
                <a:solidFill>
                  <a:schemeClr val="bg1"/>
                </a:solidFill>
                <a:latin typeface="+mn-lt"/>
                <a:ea typeface="ＭＳ Ｐゴシック"/>
                <a:cs typeface="Helvetica"/>
              </a:rPr>
              <a:t>The State Superintendent of Education may revoke any certificate issued under this chapter when the holder has been guilty of immoral conduct or unbecoming or indecent behavior.</a:t>
            </a:r>
            <a:endParaRPr kumimoji="1" lang="en-US" kern="0" dirty="0">
              <a:solidFill>
                <a:schemeClr val="bg1"/>
              </a:solidFill>
              <a:latin typeface="+mn-lt"/>
              <a:ea typeface="ＭＳ Ｐゴシック"/>
              <a:cs typeface="Helvetica"/>
            </a:endParaRPr>
          </a:p>
          <a:p>
            <a:pPr fontAlgn="auto">
              <a:spcBef>
                <a:spcPts val="0"/>
              </a:spcBef>
              <a:spcAft>
                <a:spcPts val="0"/>
              </a:spcAft>
              <a:defRPr/>
            </a:pPr>
            <a:endParaRPr lang="en-US" sz="2800" dirty="0">
              <a:latin typeface="+mn-lt"/>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891" y="4648200"/>
            <a:ext cx="2924175" cy="1562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09600" y="685800"/>
            <a:ext cx="8458200" cy="1219200"/>
          </a:xfrm>
          <a:prstGeom prst="rect">
            <a:avLst/>
          </a:prstGeom>
          <a:noFill/>
          <a:ln w="9525">
            <a:noFill/>
            <a:miter lim="800000"/>
            <a:headEnd/>
            <a:tailEnd/>
          </a:ln>
        </p:spPr>
        <p:txBody>
          <a:bodyPr>
            <a:prstTxWarp prst="textNoShape">
              <a:avLst/>
            </a:prstTxWarp>
          </a:bodyPr>
          <a:lstStyle/>
          <a:p>
            <a:pPr algn="ctr" defTabSz="914400">
              <a:defRPr/>
            </a:pPr>
            <a:r>
              <a:rPr kumimoji="1" lang="en-US" sz="4000" kern="0" dirty="0" smtClean="0">
                <a:solidFill>
                  <a:schemeClr val="bg1"/>
                </a:solidFill>
                <a:latin typeface="+mj-lt"/>
                <a:ea typeface="ＭＳ Ｐゴシック"/>
                <a:cs typeface="Helvetica"/>
              </a:rPr>
              <a:t>Legal Authority to </a:t>
            </a:r>
            <a:r>
              <a:rPr kumimoji="1" lang="en-US" sz="4000" kern="0" dirty="0" smtClean="0">
                <a:solidFill>
                  <a:schemeClr val="bg1"/>
                </a:solidFill>
                <a:latin typeface="+mj-lt"/>
                <a:ea typeface="ＭＳ Ｐゴシック"/>
                <a:cs typeface="Helvetica"/>
              </a:rPr>
              <a:t>Conduct Criminal History Background Checks</a:t>
            </a:r>
            <a:endParaRPr kumimoji="1" lang="en-US" sz="4000" kern="0" dirty="0">
              <a:solidFill>
                <a:schemeClr val="bg1"/>
              </a:solidFill>
              <a:latin typeface="+mj-lt"/>
              <a:ea typeface="ＭＳ Ｐゴシック"/>
              <a:cs typeface="Helvetica"/>
            </a:endParaRPr>
          </a:p>
        </p:txBody>
      </p:sp>
      <p:sp>
        <p:nvSpPr>
          <p:cNvPr id="9" name="TextBox 8"/>
          <p:cNvSpPr txBox="1"/>
          <p:nvPr/>
        </p:nvSpPr>
        <p:spPr>
          <a:xfrm>
            <a:off x="622663" y="2286000"/>
            <a:ext cx="7696200" cy="1754326"/>
          </a:xfrm>
          <a:prstGeom prst="rect">
            <a:avLst/>
          </a:prstGeom>
          <a:noFill/>
        </p:spPr>
        <p:txBody>
          <a:bodyPr>
            <a:spAutoFit/>
          </a:bodyPr>
          <a:lstStyle/>
          <a:p>
            <a:pPr algn="ctr" defTabSz="914400">
              <a:defRPr/>
            </a:pPr>
            <a:r>
              <a:rPr kumimoji="1" lang="en-US" sz="3600" kern="0" dirty="0" smtClean="0">
                <a:solidFill>
                  <a:schemeClr val="bg1"/>
                </a:solidFill>
                <a:latin typeface="+mn-lt"/>
                <a:ea typeface="ＭＳ Ｐゴシック"/>
                <a:cs typeface="Helvetica"/>
              </a:rPr>
              <a:t>Alabama Code </a:t>
            </a:r>
            <a:r>
              <a:rPr kumimoji="1" lang="en-US" sz="3600" kern="0" dirty="0" smtClean="0">
                <a:solidFill>
                  <a:schemeClr val="bg1"/>
                </a:solidFill>
                <a:latin typeface="+mn-lt"/>
                <a:ea typeface="ＭＳ Ｐゴシック"/>
                <a:cs typeface="Helvetica"/>
              </a:rPr>
              <a:t>§§ 16-22A-1, et </a:t>
            </a:r>
            <a:r>
              <a:rPr kumimoji="1" lang="en-US" sz="3600" kern="0" dirty="0" err="1" smtClean="0">
                <a:solidFill>
                  <a:schemeClr val="bg1"/>
                </a:solidFill>
                <a:latin typeface="+mn-lt"/>
                <a:ea typeface="ＭＳ Ｐゴシック"/>
                <a:cs typeface="Helvetica"/>
              </a:rPr>
              <a:t>seq</a:t>
            </a:r>
            <a:endParaRPr kumimoji="1" lang="en-US" sz="3600" kern="0" dirty="0" smtClean="0">
              <a:solidFill>
                <a:schemeClr val="bg1"/>
              </a:solidFill>
              <a:latin typeface="+mn-lt"/>
              <a:ea typeface="ＭＳ Ｐゴシック"/>
              <a:cs typeface="Helvetica"/>
            </a:endParaRPr>
          </a:p>
          <a:p>
            <a:pPr algn="ctr" defTabSz="914400">
              <a:defRPr/>
            </a:pPr>
            <a:endParaRPr kumimoji="1" lang="en-US" sz="3600" kern="0" dirty="0" smtClean="0">
              <a:solidFill>
                <a:schemeClr val="bg1"/>
              </a:solidFill>
              <a:latin typeface="+mn-lt"/>
              <a:ea typeface="ＭＳ Ｐゴシック"/>
              <a:cs typeface="Helvetica"/>
            </a:endParaRPr>
          </a:p>
          <a:p>
            <a:pPr algn="ctr" defTabSz="914400">
              <a:defRPr/>
            </a:pPr>
            <a:r>
              <a:rPr kumimoji="1" lang="en-US" sz="3600" kern="0" dirty="0" smtClean="0">
                <a:solidFill>
                  <a:schemeClr val="bg1"/>
                </a:solidFill>
                <a:latin typeface="+mn-lt"/>
                <a:ea typeface="ＭＳ Ｐゴシック"/>
                <a:cs typeface="Helvetica"/>
              </a:rPr>
              <a:t>CHILD PROTECTION ACT</a:t>
            </a:r>
            <a:endParaRPr kumimoji="1" lang="en-US" sz="3600" kern="0" dirty="0" smtClean="0">
              <a:solidFill>
                <a:schemeClr val="bg1"/>
              </a:solidFill>
              <a:latin typeface="+mn-lt"/>
              <a:ea typeface="ＭＳ Ｐゴシック"/>
              <a:cs typeface="Helvetica"/>
            </a:endParaRPr>
          </a:p>
        </p:txBody>
      </p:sp>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038600" y="4251960"/>
            <a:ext cx="1162050" cy="2091690"/>
          </a:xfrm>
          <a:prstGeom prst="rect">
            <a:avLst/>
          </a:prstGeom>
        </p:spPr>
      </p:pic>
    </p:spTree>
    <p:extLst>
      <p:ext uri="{BB962C8B-B14F-4D97-AF65-F5344CB8AC3E}">
        <p14:creationId xmlns:p14="http://schemas.microsoft.com/office/powerpoint/2010/main" val="1352599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Alford Factors</a:t>
            </a:r>
            <a:endParaRPr lang="en-US" dirty="0">
              <a:solidFill>
                <a:schemeClr val="bg1"/>
              </a:solidFill>
            </a:endParaRPr>
          </a:p>
        </p:txBody>
      </p:sp>
      <p:sp>
        <p:nvSpPr>
          <p:cNvPr id="3" name="Content Placeholder 2"/>
          <p:cNvSpPr>
            <a:spLocks noGrp="1"/>
          </p:cNvSpPr>
          <p:nvPr>
            <p:ph idx="1"/>
          </p:nvPr>
        </p:nvSpPr>
        <p:spPr/>
        <p:txBody>
          <a:bodyPr/>
          <a:lstStyle/>
          <a:p>
            <a:r>
              <a:rPr lang="en-US" sz="1900" dirty="0">
                <a:solidFill>
                  <a:schemeClr val="bg1"/>
                </a:solidFill>
              </a:rPr>
              <a:t>The likelihood that the conduct may have adversely affected students or fellow</a:t>
            </a:r>
          </a:p>
          <a:p>
            <a:r>
              <a:rPr lang="en-US" sz="1900" dirty="0">
                <a:solidFill>
                  <a:schemeClr val="bg1"/>
                </a:solidFill>
              </a:rPr>
              <a:t>teachers,</a:t>
            </a:r>
          </a:p>
          <a:p>
            <a:r>
              <a:rPr lang="en-US" sz="1900" dirty="0" smtClean="0">
                <a:solidFill>
                  <a:schemeClr val="bg1"/>
                </a:solidFill>
              </a:rPr>
              <a:t>The </a:t>
            </a:r>
            <a:r>
              <a:rPr lang="en-US" sz="1900" dirty="0">
                <a:solidFill>
                  <a:schemeClr val="bg1"/>
                </a:solidFill>
              </a:rPr>
              <a:t>degree of such adversity anticipated,</a:t>
            </a:r>
          </a:p>
          <a:p>
            <a:r>
              <a:rPr lang="en-US" sz="1900" dirty="0" smtClean="0">
                <a:solidFill>
                  <a:schemeClr val="bg1"/>
                </a:solidFill>
              </a:rPr>
              <a:t>The </a:t>
            </a:r>
            <a:r>
              <a:rPr lang="en-US" sz="1900" dirty="0">
                <a:solidFill>
                  <a:schemeClr val="bg1"/>
                </a:solidFill>
              </a:rPr>
              <a:t>proximity or remoteness in time of the conduct,</a:t>
            </a:r>
          </a:p>
          <a:p>
            <a:r>
              <a:rPr lang="en-US" sz="1900" dirty="0" smtClean="0">
                <a:solidFill>
                  <a:schemeClr val="bg1"/>
                </a:solidFill>
              </a:rPr>
              <a:t>The </a:t>
            </a:r>
            <a:r>
              <a:rPr lang="en-US" sz="1900" dirty="0">
                <a:solidFill>
                  <a:schemeClr val="bg1"/>
                </a:solidFill>
              </a:rPr>
              <a:t>type of teaching certificate held by the party involved,</a:t>
            </a:r>
          </a:p>
          <a:p>
            <a:r>
              <a:rPr lang="en-US" sz="1900" dirty="0" smtClean="0">
                <a:solidFill>
                  <a:schemeClr val="bg1"/>
                </a:solidFill>
              </a:rPr>
              <a:t>The </a:t>
            </a:r>
            <a:r>
              <a:rPr lang="en-US" sz="1900" dirty="0">
                <a:solidFill>
                  <a:schemeClr val="bg1"/>
                </a:solidFill>
              </a:rPr>
              <a:t>extenuating or aggravating circumstances, if any, surrounding the conduct,</a:t>
            </a:r>
          </a:p>
          <a:p>
            <a:r>
              <a:rPr lang="en-US" sz="1900" dirty="0" smtClean="0">
                <a:solidFill>
                  <a:schemeClr val="bg1"/>
                </a:solidFill>
              </a:rPr>
              <a:t>The </a:t>
            </a:r>
            <a:r>
              <a:rPr lang="en-US" sz="1900" dirty="0">
                <a:solidFill>
                  <a:schemeClr val="bg1"/>
                </a:solidFill>
              </a:rPr>
              <a:t>praiseworthiness or blameworthiness of the motives resulting in the conduct,</a:t>
            </a:r>
          </a:p>
          <a:p>
            <a:r>
              <a:rPr lang="en-US" sz="1900" dirty="0" smtClean="0">
                <a:solidFill>
                  <a:schemeClr val="bg1"/>
                </a:solidFill>
              </a:rPr>
              <a:t>The </a:t>
            </a:r>
            <a:r>
              <a:rPr lang="en-US" sz="1900" dirty="0">
                <a:solidFill>
                  <a:schemeClr val="bg1"/>
                </a:solidFill>
              </a:rPr>
              <a:t>likelihood of recurrence of the questioned conduct,</a:t>
            </a:r>
          </a:p>
          <a:p>
            <a:r>
              <a:rPr lang="en-US" sz="1900" dirty="0" smtClean="0">
                <a:solidFill>
                  <a:schemeClr val="bg1"/>
                </a:solidFill>
              </a:rPr>
              <a:t>And </a:t>
            </a:r>
            <a:r>
              <a:rPr lang="en-US" sz="1900" dirty="0">
                <a:solidFill>
                  <a:schemeClr val="bg1"/>
                </a:solidFill>
              </a:rPr>
              <a:t>the extent to which disciplinary action may inflict an adverse impact or </a:t>
            </a:r>
            <a:r>
              <a:rPr lang="en-US" sz="1900" dirty="0" smtClean="0">
                <a:solidFill>
                  <a:schemeClr val="bg1"/>
                </a:solidFill>
              </a:rPr>
              <a:t>chilling effect </a:t>
            </a:r>
            <a:r>
              <a:rPr lang="en-US" sz="1900" dirty="0">
                <a:solidFill>
                  <a:schemeClr val="bg1"/>
                </a:solidFill>
              </a:rPr>
              <a:t>upon the constitutional rights of the teacher involved or other teachers.</a:t>
            </a:r>
            <a:endParaRPr lang="en-US" sz="1900" dirty="0">
              <a:solidFill>
                <a:schemeClr val="bg1"/>
              </a:solidFill>
            </a:endParaRPr>
          </a:p>
        </p:txBody>
      </p:sp>
    </p:spTree>
    <p:extLst>
      <p:ext uri="{BB962C8B-B14F-4D97-AF65-F5344CB8AC3E}">
        <p14:creationId xmlns:p14="http://schemas.microsoft.com/office/powerpoint/2010/main" val="15241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Administrative Procedures</a:t>
            </a:r>
            <a:endParaRPr lang="en-US" dirty="0">
              <a:solidFill>
                <a:schemeClr val="bg1"/>
              </a:solidFill>
            </a:endParaRPr>
          </a:p>
        </p:txBody>
      </p:sp>
      <p:sp>
        <p:nvSpPr>
          <p:cNvPr id="3" name="Content Placeholder 2"/>
          <p:cNvSpPr>
            <a:spLocks noGrp="1"/>
          </p:cNvSpPr>
          <p:nvPr>
            <p:ph idx="1"/>
          </p:nvPr>
        </p:nvSpPr>
        <p:spPr>
          <a:xfrm>
            <a:off x="609600" y="1417638"/>
            <a:ext cx="8229600" cy="3916363"/>
          </a:xfrm>
        </p:spPr>
        <p:txBody>
          <a:bodyPr/>
          <a:lstStyle/>
          <a:p>
            <a:r>
              <a:rPr lang="en-US" dirty="0" smtClean="0">
                <a:solidFill>
                  <a:schemeClr val="bg1"/>
                </a:solidFill>
              </a:rPr>
              <a:t>Alabama Administrative Procedures Act, Ala. Code §§ 41-22-12 through 41-22-21 (1975)</a:t>
            </a:r>
          </a:p>
          <a:p>
            <a:r>
              <a:rPr lang="en-US" dirty="0">
                <a:solidFill>
                  <a:schemeClr val="bg1"/>
                </a:solidFill>
              </a:rPr>
              <a:t>Ala. Admin. Code r. 290-3-2-.</a:t>
            </a:r>
            <a:r>
              <a:rPr lang="en-US" dirty="0" smtClean="0">
                <a:solidFill>
                  <a:schemeClr val="bg1"/>
                </a:solidFill>
              </a:rPr>
              <a:t>04</a:t>
            </a:r>
          </a:p>
          <a:p>
            <a:r>
              <a:rPr lang="sv-SE" dirty="0">
                <a:solidFill>
                  <a:schemeClr val="bg1"/>
                </a:solidFill>
              </a:rPr>
              <a:t>Bice v. Taylor, </a:t>
            </a:r>
            <a:r>
              <a:rPr lang="en-US" dirty="0">
                <a:solidFill>
                  <a:schemeClr val="bg1"/>
                </a:solidFill>
              </a:rPr>
              <a:t>157 So.3d 161 (Ala. Civ. App. 2014</a:t>
            </a:r>
            <a:r>
              <a:rPr lang="en-US" dirty="0" smtClean="0">
                <a:solidFill>
                  <a:schemeClr val="bg1"/>
                </a:solidFill>
              </a:rPr>
              <a:t>)</a:t>
            </a:r>
            <a:endParaRPr lang="en-US" dirty="0">
              <a:solidFill>
                <a:schemeClr val="bg1"/>
              </a:solidFill>
            </a:endParaRPr>
          </a:p>
          <a:p>
            <a:r>
              <a:rPr lang="en-US" dirty="0" smtClean="0">
                <a:solidFill>
                  <a:schemeClr val="bg1"/>
                </a:solidFill>
              </a:rPr>
              <a:t>Notice and an opportunity to be heard</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5105400"/>
            <a:ext cx="1558223" cy="1039869"/>
          </a:xfrm>
          <a:prstGeom prst="rect">
            <a:avLst/>
          </a:prstGeom>
        </p:spPr>
      </p:pic>
    </p:spTree>
    <p:extLst>
      <p:ext uri="{BB962C8B-B14F-4D97-AF65-F5344CB8AC3E}">
        <p14:creationId xmlns:p14="http://schemas.microsoft.com/office/powerpoint/2010/main" val="36954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lstStyle/>
          <a:p>
            <a:r>
              <a:rPr lang="en-US" dirty="0" smtClean="0">
                <a:solidFill>
                  <a:schemeClr val="bg1"/>
                </a:solidFill>
              </a:rPr>
              <a:t>SEXUAL MISCONDUCT BETWEEN SCHOOL EMPLOYEES AND STUDENTS</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3581400"/>
            <a:ext cx="2667000" cy="2667000"/>
          </a:xfrm>
          <a:prstGeom prst="rect">
            <a:avLst/>
          </a:prstGeom>
        </p:spPr>
      </p:pic>
    </p:spTree>
    <p:extLst>
      <p:ext uri="{BB962C8B-B14F-4D97-AF65-F5344CB8AC3E}">
        <p14:creationId xmlns:p14="http://schemas.microsoft.com/office/powerpoint/2010/main" val="402500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Criminal laws </a:t>
            </a:r>
            <a:r>
              <a:rPr lang="en-US" dirty="0" smtClean="0">
                <a:solidFill>
                  <a:schemeClr val="bg1"/>
                </a:solidFill>
              </a:rPr>
              <a:t>pertaining to specific </a:t>
            </a:r>
            <a:r>
              <a:rPr lang="en-US" dirty="0" smtClean="0">
                <a:solidFill>
                  <a:schemeClr val="bg1"/>
                </a:solidFill>
              </a:rPr>
              <a:t/>
            </a:r>
            <a:br>
              <a:rPr lang="en-US" dirty="0" smtClean="0">
                <a:solidFill>
                  <a:schemeClr val="bg1"/>
                </a:solidFill>
              </a:rPr>
            </a:br>
            <a:r>
              <a:rPr lang="en-US" dirty="0" smtClean="0">
                <a:solidFill>
                  <a:schemeClr val="bg1"/>
                </a:solidFill>
              </a:rPr>
              <a:t>sexual misconduct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Act 2010-264 - </a:t>
            </a:r>
            <a:r>
              <a:rPr lang="en-US" dirty="0" smtClean="0">
                <a:solidFill>
                  <a:schemeClr val="bg1"/>
                </a:solidFill>
              </a:rPr>
              <a:t>immediate revocations for certain offenses</a:t>
            </a:r>
          </a:p>
          <a:p>
            <a:r>
              <a:rPr lang="en-US" dirty="0" smtClean="0">
                <a:solidFill>
                  <a:schemeClr val="bg1"/>
                </a:solidFill>
              </a:rPr>
              <a:t>Act 2010-497 - </a:t>
            </a:r>
            <a:r>
              <a:rPr lang="en-US" dirty="0" smtClean="0">
                <a:solidFill>
                  <a:schemeClr val="bg1"/>
                </a:solidFill>
              </a:rPr>
              <a:t>criminalizing sexual activity between teacher and student</a:t>
            </a:r>
          </a:p>
          <a:p>
            <a:r>
              <a:rPr lang="en-US" dirty="0" smtClean="0">
                <a:solidFill>
                  <a:schemeClr val="bg1"/>
                </a:solidFill>
              </a:rPr>
              <a:t>Act 2016-354 - </a:t>
            </a:r>
            <a:r>
              <a:rPr lang="en-US" dirty="0" smtClean="0">
                <a:solidFill>
                  <a:schemeClr val="bg1"/>
                </a:solidFill>
              </a:rPr>
              <a:t>criminalizing “sexting” students</a:t>
            </a:r>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950432"/>
            <a:ext cx="1771650" cy="1175731"/>
          </a:xfrm>
          <a:prstGeom prst="rect">
            <a:avLst/>
          </a:prstGeom>
        </p:spPr>
      </p:pic>
    </p:spTree>
    <p:extLst>
      <p:ext uri="{BB962C8B-B14F-4D97-AF65-F5344CB8AC3E}">
        <p14:creationId xmlns:p14="http://schemas.microsoft.com/office/powerpoint/2010/main" val="1195698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Act 2010-264</a:t>
            </a:r>
            <a:endParaRPr lang="en-US" dirty="0">
              <a:solidFill>
                <a:schemeClr val="bg1"/>
              </a:solidFill>
            </a:endParaRPr>
          </a:p>
        </p:txBody>
      </p:sp>
      <p:pic>
        <p:nvPicPr>
          <p:cNvPr id="4" name="Content Placeholder 3" descr="C:\Documents and Settings\studor\Local Settings\Temporary Internet Files\Content.IE5\8QTYW8I5\MCj01495080000[1].wmf"/>
          <p:cNvPicPr>
            <a:picLocks noGrp="1" noChangeAspect="1" noChangeArrowheads="1"/>
          </p:cNvPicPr>
          <p:nvPr>
            <p:ph idx="1"/>
          </p:nvPr>
        </p:nvPicPr>
        <p:blipFill>
          <a:blip r:embed="rId2" cstate="print"/>
          <a:srcRect/>
          <a:stretch>
            <a:fillRect/>
          </a:stretch>
        </p:blipFill>
        <p:spPr bwMode="auto">
          <a:xfrm>
            <a:off x="2961237" y="2753377"/>
            <a:ext cx="3221525" cy="2219608"/>
          </a:xfrm>
          <a:prstGeom prst="rect">
            <a:avLst/>
          </a:prstGeom>
          <a:noFill/>
        </p:spPr>
      </p:pic>
    </p:spTree>
    <p:extLst>
      <p:ext uri="{BB962C8B-B14F-4D97-AF65-F5344CB8AC3E}">
        <p14:creationId xmlns:p14="http://schemas.microsoft.com/office/powerpoint/2010/main" val="234685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ype_x0020_of_x0020_Template xmlns="c1b4cf6d-d5bf-423c-a49c-37712b8184a7">Office</Type_x0020_of_x0020_Template>
    <TaxCatchAll xmlns="efc8fdf8-8b15-4451-afa8-3197423a06a0">
      <Value>25</Value>
    </TaxCatchAll>
    <fdca9b89488745db898ffcd86058355d xmlns="c1b4cf6d-d5bf-423c-a49c-37712b8184a7">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f9b7fc98-1b30-4923-8c0d-b99563d6e055</TermId>
        </TermInfo>
      </Terms>
    </fdca9b89488745db898ffcd86058355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BDF7296154BB42B19E29831BD0F577" ma:contentTypeVersion="5" ma:contentTypeDescription="Create a new document." ma:contentTypeScope="" ma:versionID="7b13e528a6513fb4bc5b6dd83382d133">
  <xsd:schema xmlns:xsd="http://www.w3.org/2001/XMLSchema" xmlns:xs="http://www.w3.org/2001/XMLSchema" xmlns:p="http://schemas.microsoft.com/office/2006/metadata/properties" xmlns:ns2="c1b4cf6d-d5bf-423c-a49c-37712b8184a7" xmlns:ns3="efc8fdf8-8b15-4451-afa8-3197423a06a0" targetNamespace="http://schemas.microsoft.com/office/2006/metadata/properties" ma:root="true" ma:fieldsID="cc4d9259e0e23ff31ef3afebf2a4865e" ns2:_="" ns3:_="">
    <xsd:import namespace="c1b4cf6d-d5bf-423c-a49c-37712b8184a7"/>
    <xsd:import namespace="efc8fdf8-8b15-4451-afa8-3197423a06a0"/>
    <xsd:element name="properties">
      <xsd:complexType>
        <xsd:sequence>
          <xsd:element name="documentManagement">
            <xsd:complexType>
              <xsd:all>
                <xsd:element ref="ns2:Type_x0020_of_x0020_Template"/>
                <xsd:element ref="ns2:fdca9b89488745db898ffcd86058355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4cf6d-d5bf-423c-a49c-37712b8184a7" elementFormDefault="qualified">
    <xsd:import namespace="http://schemas.microsoft.com/office/2006/documentManagement/types"/>
    <xsd:import namespace="http://schemas.microsoft.com/office/infopath/2007/PartnerControls"/>
    <xsd:element name="Type_x0020_of_x0020_Template" ma:index="8" ma:displayName="Type of Template" ma:format="Dropdown" ma:internalName="Type_x0020_of_x0020_Template">
      <xsd:simpleType>
        <xsd:restriction base="dms:Choice">
          <xsd:enumeration value="Certificates"/>
          <xsd:enumeration value="Form"/>
          <xsd:enumeration value="Graphics"/>
          <xsd:enumeration value="Letterhead"/>
          <xsd:enumeration value="Logo"/>
          <xsd:enumeration value="Maps"/>
          <xsd:enumeration value="Office"/>
          <xsd:enumeration value="Travel"/>
        </xsd:restriction>
      </xsd:simpleType>
    </xsd:element>
    <xsd:element name="fdca9b89488745db898ffcd86058355d" ma:index="10" ma:taxonomy="true" ma:internalName="fdca9b89488745db898ffcd86058355d" ma:taxonomyFieldName="Section_x0020_Responsible" ma:displayName="Section Responsible" ma:readOnly="false" ma:default="" ma:fieldId="{fdca9b89-4887-45db-898f-fcd86058355d}" ma:sspId="f337521f-d963-4b1c-888b-d95bece81517" ma:termSetId="25cbf7c6-3da7-4844-b0e4-81a490950d4c" ma:anchorId="9e833231-293e-47b8-8708-4077b9c73fde"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fc8fdf8-8b15-4451-afa8-3197423a06a0"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4a76c3eb-d4a3-4b53-b61d-8eaa963873c3}" ma:internalName="TaxCatchAll" ma:showField="CatchAllData" ma:web="efc8fdf8-8b15-4451-afa8-3197423a0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77CBD0-66E6-4E76-9DF9-D7ABA0B8923D}">
  <ds:schemaRefs>
    <ds:schemaRef ds:uri="http://schemas.microsoft.com/sharepoint/v3/contenttype/forms"/>
  </ds:schemaRefs>
</ds:datastoreItem>
</file>

<file path=customXml/itemProps2.xml><?xml version="1.0" encoding="utf-8"?>
<ds:datastoreItem xmlns:ds="http://schemas.openxmlformats.org/officeDocument/2006/customXml" ds:itemID="{0C286CB1-7525-4A0B-970D-F97D5D9F35A7}">
  <ds:schemaRefs>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purl.org/dc/dcmitype/"/>
    <ds:schemaRef ds:uri="efc8fdf8-8b15-4451-afa8-3197423a06a0"/>
    <ds:schemaRef ds:uri="http://purl.org/dc/elements/1.1/"/>
    <ds:schemaRef ds:uri="http://schemas.microsoft.com/office/2006/metadata/properties"/>
    <ds:schemaRef ds:uri="http://www.w3.org/XML/1998/namespace"/>
    <ds:schemaRef ds:uri="c1b4cf6d-d5bf-423c-a49c-37712b8184a7"/>
  </ds:schemaRefs>
</ds:datastoreItem>
</file>

<file path=customXml/itemProps3.xml><?xml version="1.0" encoding="utf-8"?>
<ds:datastoreItem xmlns:ds="http://schemas.openxmlformats.org/officeDocument/2006/customXml" ds:itemID="{6571B667-BF43-45F0-8506-A262208C6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b4cf6d-d5bf-423c-a49c-37712b8184a7"/>
    <ds:schemaRef ds:uri="efc8fdf8-8b15-4451-afa8-3197423a0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version4</Template>
  <TotalTime>2316</TotalTime>
  <Words>1081</Words>
  <Application>Microsoft Office PowerPoint</Application>
  <PresentationFormat>On-screen Show (4:3)</PresentationFormat>
  <Paragraphs>97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Helvetica</vt:lpstr>
      <vt:lpstr>Office Theme</vt:lpstr>
      <vt:lpstr>PowerPoint Presentation</vt:lpstr>
      <vt:lpstr>Authority to Take Action</vt:lpstr>
      <vt:lpstr>PowerPoint Presentation</vt:lpstr>
      <vt:lpstr>PowerPoint Presentation</vt:lpstr>
      <vt:lpstr>Alford Factors</vt:lpstr>
      <vt:lpstr>Administrative Procedures</vt:lpstr>
      <vt:lpstr>SEXUAL MISCONDUCT BETWEEN SCHOOL EMPLOYEES AND STUDENTS   </vt:lpstr>
      <vt:lpstr>Criminal laws pertaining to specific  sexual misconduct</vt:lpstr>
      <vt:lpstr>Act 2010-264</vt:lpstr>
      <vt:lpstr>Fincher Law - History</vt:lpstr>
      <vt:lpstr>Inspiration for this law</vt:lpstr>
      <vt:lpstr>Schmitz Case</vt:lpstr>
      <vt:lpstr>Crimes included in Act 2010-264</vt:lpstr>
      <vt:lpstr>Additional Crimes</vt:lpstr>
      <vt:lpstr>Additionally…</vt:lpstr>
      <vt:lpstr>And finally…</vt:lpstr>
      <vt:lpstr>Act 2010-497 (Sexual Offenses Involving a Student)</vt:lpstr>
      <vt:lpstr>Act 2010-497</vt:lpstr>
      <vt:lpstr>Act 2010-497</vt:lpstr>
      <vt:lpstr>How these laws have helped</vt:lpstr>
      <vt:lpstr>Act No. 2016-354 (Revisions to the School Employee Sex Act law) </vt:lpstr>
      <vt:lpstr>Additions to Ala. Code § 13A-6-80</vt:lpstr>
      <vt:lpstr>Requirement to Report</vt:lpstr>
      <vt:lpstr>Ala. Admin. r. 290-3-2-.04(2)</vt:lpstr>
      <vt:lpstr>Events that trigger the requirement to report</vt:lpstr>
      <vt:lpstr>Questions?</vt:lpstr>
    </vt:vector>
  </TitlesOfParts>
  <Company>Alabama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Creel Charles V</dc:creator>
  <cp:lastModifiedBy>Tudor Crowther Susan</cp:lastModifiedBy>
  <cp:revision>41</cp:revision>
  <dcterms:created xsi:type="dcterms:W3CDTF">2014-10-20T20:05:55Z</dcterms:created>
  <dcterms:modified xsi:type="dcterms:W3CDTF">2018-07-18T21:52:10Z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0x010100DDBDF7296154BB42B19E29831BD0F577</vt:lpwstr>
  </property>
  <property fmtid="{D5CDD505-2E9C-101B-9397-08002B2CF9AE}" pid="3" name="Section Responsible">
    <vt:lpwstr>25;#Communications|f9b7fc98-1b30-4923-8c0d-b99563d6e055</vt:lpwstr>
  </property>
</Properties>
</file>